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71" r:id="rId2"/>
    <p:sldId id="257" r:id="rId3"/>
    <p:sldId id="272" r:id="rId4"/>
    <p:sldId id="273" r:id="rId5"/>
    <p:sldId id="277" r:id="rId6"/>
    <p:sldId id="278" r:id="rId7"/>
  </p:sldIdLst>
  <p:sldSz cx="7559675" cy="1069181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86C7"/>
    <a:srgbClr val="A6CE39"/>
    <a:srgbClr val="6664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2" d="100"/>
          <a:sy n="72" d="100"/>
        </p:scale>
        <p:origin x="306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400" cy="496888"/>
          </a:xfrm>
          <a:prstGeom prst="rect">
            <a:avLst/>
          </a:prstGeom>
        </p:spPr>
        <p:txBody>
          <a:bodyPr vert="horz" lIns="91433" tIns="45717" rIns="91433" bIns="45717" rtlCol="0"/>
          <a:lstStyle>
            <a:lvl1pPr algn="l">
              <a:defRPr sz="1200"/>
            </a:lvl1pPr>
          </a:lstStyle>
          <a:p>
            <a:endParaRPr lang="fr-FR"/>
          </a:p>
        </p:txBody>
      </p:sp>
      <p:sp>
        <p:nvSpPr>
          <p:cNvPr id="3" name="Espace réservé de la date 2"/>
          <p:cNvSpPr>
            <a:spLocks noGrp="1"/>
          </p:cNvSpPr>
          <p:nvPr>
            <p:ph type="dt" idx="1"/>
          </p:nvPr>
        </p:nvSpPr>
        <p:spPr>
          <a:xfrm>
            <a:off x="3849689" y="0"/>
            <a:ext cx="2946400" cy="496888"/>
          </a:xfrm>
          <a:prstGeom prst="rect">
            <a:avLst/>
          </a:prstGeom>
        </p:spPr>
        <p:txBody>
          <a:bodyPr vert="horz" lIns="91433" tIns="45717" rIns="91433" bIns="45717" rtlCol="0"/>
          <a:lstStyle>
            <a:lvl1pPr algn="r">
              <a:defRPr sz="1200"/>
            </a:lvl1pPr>
          </a:lstStyle>
          <a:p>
            <a:fld id="{E2C41B4F-649C-4AE6-AE5E-5A05F34F3A32}" type="datetimeFigureOut">
              <a:rPr lang="fr-FR" smtClean="0"/>
              <a:t>11/07/2024</a:t>
            </a:fld>
            <a:endParaRPr lang="fr-FR"/>
          </a:p>
        </p:txBody>
      </p:sp>
      <p:sp>
        <p:nvSpPr>
          <p:cNvPr id="4" name="Espace réservé de l'image des diapositives 3"/>
          <p:cNvSpPr>
            <a:spLocks noGrp="1" noRot="1" noChangeAspect="1"/>
          </p:cNvSpPr>
          <p:nvPr>
            <p:ph type="sldImg" idx="2"/>
          </p:nvPr>
        </p:nvSpPr>
        <p:spPr>
          <a:xfrm>
            <a:off x="2216150" y="1241425"/>
            <a:ext cx="2365375" cy="3349625"/>
          </a:xfrm>
          <a:prstGeom prst="rect">
            <a:avLst/>
          </a:prstGeom>
          <a:noFill/>
          <a:ln w="12700">
            <a:solidFill>
              <a:prstClr val="black"/>
            </a:solidFill>
          </a:ln>
        </p:spPr>
        <p:txBody>
          <a:bodyPr vert="horz" lIns="91433" tIns="45717" rIns="91433" bIns="45717" rtlCol="0" anchor="ctr"/>
          <a:lstStyle/>
          <a:p>
            <a:endParaRPr lang="fr-FR"/>
          </a:p>
        </p:txBody>
      </p:sp>
      <p:sp>
        <p:nvSpPr>
          <p:cNvPr id="5" name="Espace réservé des notes 4"/>
          <p:cNvSpPr>
            <a:spLocks noGrp="1"/>
          </p:cNvSpPr>
          <p:nvPr>
            <p:ph type="body" sz="quarter" idx="3"/>
          </p:nvPr>
        </p:nvSpPr>
        <p:spPr>
          <a:xfrm>
            <a:off x="679451" y="4776789"/>
            <a:ext cx="5438775" cy="3908425"/>
          </a:xfrm>
          <a:prstGeom prst="rect">
            <a:avLst/>
          </a:prstGeom>
        </p:spPr>
        <p:txBody>
          <a:bodyPr vert="horz" lIns="91433" tIns="45717" rIns="91433" bIns="4571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29750"/>
            <a:ext cx="2946400" cy="496888"/>
          </a:xfrm>
          <a:prstGeom prst="rect">
            <a:avLst/>
          </a:prstGeom>
        </p:spPr>
        <p:txBody>
          <a:bodyPr vert="horz" lIns="91433" tIns="45717" rIns="91433" bIns="45717"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49689" y="9429750"/>
            <a:ext cx="2946400" cy="496888"/>
          </a:xfrm>
          <a:prstGeom prst="rect">
            <a:avLst/>
          </a:prstGeom>
        </p:spPr>
        <p:txBody>
          <a:bodyPr vert="horz" lIns="91433" tIns="45717" rIns="91433" bIns="45717" rtlCol="0" anchor="b"/>
          <a:lstStyle>
            <a:lvl1pPr algn="r">
              <a:defRPr sz="1200"/>
            </a:lvl1pPr>
          </a:lstStyle>
          <a:p>
            <a:fld id="{1E8CE784-64F1-488D-B050-A582E124C3C4}" type="slidenum">
              <a:rPr lang="fr-FR" smtClean="0"/>
              <a:t>‹N°›</a:t>
            </a:fld>
            <a:endParaRPr lang="fr-FR"/>
          </a:p>
        </p:txBody>
      </p:sp>
    </p:spTree>
    <p:extLst>
      <p:ext uri="{BB962C8B-B14F-4D97-AF65-F5344CB8AC3E}">
        <p14:creationId xmlns:p14="http://schemas.microsoft.com/office/powerpoint/2010/main" val="2206866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fr-FR"/>
              <a:t>Modifiez le style du titre</a:t>
            </a:r>
            <a:endParaRPr lang="en-US" dirty="0"/>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11/07/2024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257984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11/07/2024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601072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11/07/2024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24507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18FA6C22-9291-4D4D-8188-53317CCDAEDE}" type="datetimeFigureOut">
              <a:rPr lang="fr-FR" smtClean="0"/>
              <a:t>11/07/2024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04094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fr-FR"/>
              <a:t>Modifiez le style du titre</a:t>
            </a:r>
            <a:endParaRPr lang="en-US" dirty="0"/>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18FA6C22-9291-4D4D-8188-53317CCDAEDE}" type="datetimeFigureOut">
              <a:rPr lang="fr-FR" smtClean="0"/>
              <a:t>11/07/2024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6184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519728"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827085" y="2846200"/>
            <a:ext cx="3212862" cy="6783857"/>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18FA6C22-9291-4D4D-8188-53317CCDAEDE}" type="datetimeFigureOut">
              <a:rPr lang="fr-FR" smtClean="0"/>
              <a:t>11/07/2024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14680094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fr-FR"/>
              <a:t>Modifiez le style du titre</a:t>
            </a:r>
            <a:endParaRPr lang="en-US" dirty="0"/>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4" name="Content Placeholder 3"/>
          <p:cNvSpPr>
            <a:spLocks noGrp="1"/>
          </p:cNvSpPr>
          <p:nvPr>
            <p:ph sz="half" idx="2"/>
          </p:nvPr>
        </p:nvSpPr>
        <p:spPr>
          <a:xfrm>
            <a:off x="520713" y="3905482"/>
            <a:ext cx="3198096"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fr-FR"/>
              <a:t>Cliquez pour modifier les styles du texte du masque</a:t>
            </a:r>
          </a:p>
        </p:txBody>
      </p:sp>
      <p:sp>
        <p:nvSpPr>
          <p:cNvPr id="6" name="Content Placeholder 5"/>
          <p:cNvSpPr>
            <a:spLocks noGrp="1"/>
          </p:cNvSpPr>
          <p:nvPr>
            <p:ph sz="quarter" idx="4"/>
          </p:nvPr>
        </p:nvSpPr>
        <p:spPr>
          <a:xfrm>
            <a:off x="3827086" y="3905482"/>
            <a:ext cx="3213847" cy="574437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18FA6C22-9291-4D4D-8188-53317CCDAEDE}" type="datetimeFigureOut">
              <a:rPr lang="fr-FR" smtClean="0"/>
              <a:t>11/07/2024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703035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18FA6C22-9291-4D4D-8188-53317CCDAEDE}" type="datetimeFigureOut">
              <a:rPr lang="fr-FR" smtClean="0"/>
              <a:t>11/07/2024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077152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FA6C22-9291-4D4D-8188-53317CCDAEDE}" type="datetimeFigureOut">
              <a:rPr lang="fr-FR" smtClean="0"/>
              <a:t>11/07/2024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271826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FA6C22-9291-4D4D-8188-53317CCDAEDE}" type="datetimeFigureOut">
              <a:rPr lang="fr-FR" smtClean="0"/>
              <a:t>11/07/2024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394170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fr-FR"/>
              <a:t>Modifiez le style du titre</a:t>
            </a:r>
            <a:endParaRPr lang="en-US" dirty="0"/>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fr-FR"/>
              <a:t>Cliquez sur l'icône pour ajouter une image</a:t>
            </a:r>
            <a:endParaRPr lang="en-US" dirty="0"/>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18FA6C22-9291-4D4D-8188-53317CCDAEDE}" type="datetimeFigureOut">
              <a:rPr lang="fr-FR" smtClean="0"/>
              <a:t>11/07/2024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E67613E-4E5F-4999-83B4-3D4D7D29E623}" type="slidenum">
              <a:rPr lang="fr-FR" smtClean="0"/>
              <a:t>‹N°›</a:t>
            </a:fld>
            <a:endParaRPr lang="fr-FR"/>
          </a:p>
        </p:txBody>
      </p:sp>
    </p:spTree>
    <p:extLst>
      <p:ext uri="{BB962C8B-B14F-4D97-AF65-F5344CB8AC3E}">
        <p14:creationId xmlns:p14="http://schemas.microsoft.com/office/powerpoint/2010/main" val="4007028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18FA6C22-9291-4D4D-8188-53317CCDAEDE}" type="datetimeFigureOut">
              <a:rPr lang="fr-FR" smtClean="0"/>
              <a:t>11/07/2024</a:t>
            </a:fld>
            <a:endParaRPr lang="fr-FR"/>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2E67613E-4E5F-4999-83B4-3D4D7D29E623}" type="slidenum">
              <a:rPr lang="fr-FR" smtClean="0"/>
              <a:t>‹N°›</a:t>
            </a:fld>
            <a:endParaRPr lang="fr-FR"/>
          </a:p>
        </p:txBody>
      </p:sp>
    </p:spTree>
    <p:extLst>
      <p:ext uri="{BB962C8B-B14F-4D97-AF65-F5344CB8AC3E}">
        <p14:creationId xmlns:p14="http://schemas.microsoft.com/office/powerpoint/2010/main" val="1087693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png"/><Relationship Id="rId7"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hyperlink" Target="mailto:mairie@tagolsheim.fr" TargetMode="External"/><Relationship Id="rId4" Type="http://schemas.openxmlformats.org/officeDocument/2006/relationships/image" Target="../media/image3.svg"/><Relationship Id="rId9"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4.wdp"/><Relationship Id="rId5" Type="http://schemas.openxmlformats.org/officeDocument/2006/relationships/image" Target="../media/image11.jpg"/><Relationship Id="rId10" Type="http://schemas.openxmlformats.org/officeDocument/2006/relationships/image" Target="../media/image14.png"/><Relationship Id="rId4" Type="http://schemas.microsoft.com/office/2007/relationships/hdphoto" Target="../media/hdphoto1.wdp"/><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openxmlformats.org/officeDocument/2006/relationships/hyperlink" Target="mailto:lionel@crossfit-tago.fr" TargetMode="External"/><Relationship Id="rId3" Type="http://schemas.microsoft.com/office/2007/relationships/hdphoto" Target="../media/hdphoto5.wdp"/><Relationship Id="rId7"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19.jpg"/><Relationship Id="rId5" Type="http://schemas.openxmlformats.org/officeDocument/2006/relationships/image" Target="../media/image16.JPG"/><Relationship Id="rId10" Type="http://schemas.microsoft.com/office/2007/relationships/hdphoto" Target="../media/hdphoto7.wdp"/><Relationship Id="rId4" Type="http://schemas.openxmlformats.org/officeDocument/2006/relationships/image" Target="../media/image4.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3" Type="http://schemas.openxmlformats.org/officeDocument/2006/relationships/image" Target="../media/image4.png"/><Relationship Id="rId7" Type="http://schemas.openxmlformats.org/officeDocument/2006/relationships/image" Target="../media/image23.jpg"/><Relationship Id="rId12" Type="http://schemas.openxmlformats.org/officeDocument/2006/relationships/image" Target="../media/image27.jp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6.jpeg"/><Relationship Id="rId5" Type="http://schemas.microsoft.com/office/2007/relationships/hdphoto" Target="../media/hdphoto8.wdp"/><Relationship Id="rId10" Type="http://schemas.microsoft.com/office/2007/relationships/hdphoto" Target="../media/hdphoto9.wdp"/><Relationship Id="rId4" Type="http://schemas.openxmlformats.org/officeDocument/2006/relationships/image" Target="../media/image21.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9.png"/><Relationship Id="rId7" Type="http://schemas.openxmlformats.org/officeDocument/2006/relationships/hyperlink" Target="mailto:apewaltag@gmail.com" TargetMode="Externa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Image 95">
            <a:extLst>
              <a:ext uri="{FF2B5EF4-FFF2-40B4-BE49-F238E27FC236}">
                <a16:creationId xmlns:a16="http://schemas.microsoft.com/office/drawing/2014/main" id="{DF23E151-6221-D13E-9F02-63A903013338}"/>
              </a:ext>
            </a:extLst>
          </p:cNvPr>
          <p:cNvPicPr>
            <a:picLocks noChangeAspect="1"/>
          </p:cNvPicPr>
          <p:nvPr/>
        </p:nvPicPr>
        <p:blipFill>
          <a:blip r:embed="rId2">
            <a:extLst>
              <a:ext uri="{28A0092B-C50C-407E-A947-70E740481C1C}">
                <a14:useLocalDpi xmlns:a14="http://schemas.microsoft.com/office/drawing/2010/main" val="0"/>
              </a:ext>
            </a:extLst>
          </a:blip>
          <a:srcRect l="5039" r="5039"/>
          <a:stretch/>
        </p:blipFill>
        <p:spPr>
          <a:xfrm>
            <a:off x="74445" y="648585"/>
            <a:ext cx="7485230" cy="4949616"/>
          </a:xfrm>
          <a:prstGeom prst="rect">
            <a:avLst/>
          </a:prstGeom>
        </p:spPr>
      </p:pic>
      <p:pic>
        <p:nvPicPr>
          <p:cNvPr id="99" name="Graphique 98">
            <a:extLst>
              <a:ext uri="{FF2B5EF4-FFF2-40B4-BE49-F238E27FC236}">
                <a16:creationId xmlns:a16="http://schemas.microsoft.com/office/drawing/2014/main" id="{750EABC4-B6D0-5301-11DC-7B8FCC233C4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7979"/>
            <a:ext cx="7571847" cy="10681870"/>
          </a:xfrm>
          <a:prstGeom prst="rect">
            <a:avLst/>
          </a:prstGeom>
        </p:spPr>
      </p:pic>
      <p:sp>
        <p:nvSpPr>
          <p:cNvPr id="6" name="object 11">
            <a:extLst>
              <a:ext uri="{FF2B5EF4-FFF2-40B4-BE49-F238E27FC236}">
                <a16:creationId xmlns:a16="http://schemas.microsoft.com/office/drawing/2014/main" id="{E001659F-938D-3380-05DE-9642A20C7793}"/>
              </a:ext>
            </a:extLst>
          </p:cNvPr>
          <p:cNvSpPr/>
          <p:nvPr/>
        </p:nvSpPr>
        <p:spPr>
          <a:xfrm>
            <a:off x="895750" y="5563524"/>
            <a:ext cx="3305958" cy="749897"/>
          </a:xfrm>
          <a:custGeom>
            <a:avLst/>
            <a:gdLst/>
            <a:ahLst/>
            <a:cxnLst/>
            <a:rect l="l" t="t" r="r" b="b"/>
            <a:pathLst>
              <a:path w="2357120" h="534670">
                <a:moveTo>
                  <a:pt x="172326" y="11671"/>
                </a:moveTo>
                <a:lnTo>
                  <a:pt x="0" y="11671"/>
                </a:lnTo>
                <a:lnTo>
                  <a:pt x="0" y="522795"/>
                </a:lnTo>
                <a:lnTo>
                  <a:pt x="172326" y="522795"/>
                </a:lnTo>
                <a:lnTo>
                  <a:pt x="172326" y="11671"/>
                </a:lnTo>
                <a:close/>
              </a:path>
              <a:path w="2357120" h="534670">
                <a:moveTo>
                  <a:pt x="759383" y="11684"/>
                </a:moveTo>
                <a:lnTo>
                  <a:pt x="591439" y="11684"/>
                </a:lnTo>
                <a:lnTo>
                  <a:pt x="591439" y="243878"/>
                </a:lnTo>
                <a:lnTo>
                  <a:pt x="397217" y="11684"/>
                </a:lnTo>
                <a:lnTo>
                  <a:pt x="255562" y="11684"/>
                </a:lnTo>
                <a:lnTo>
                  <a:pt x="255562" y="522808"/>
                </a:lnTo>
                <a:lnTo>
                  <a:pt x="423494" y="522808"/>
                </a:lnTo>
                <a:lnTo>
                  <a:pt x="423494" y="290614"/>
                </a:lnTo>
                <a:lnTo>
                  <a:pt x="617728" y="522808"/>
                </a:lnTo>
                <a:lnTo>
                  <a:pt x="759383" y="522808"/>
                </a:lnTo>
                <a:lnTo>
                  <a:pt x="759383" y="11684"/>
                </a:lnTo>
                <a:close/>
              </a:path>
              <a:path w="2357120" h="534670">
                <a:moveTo>
                  <a:pt x="1258112" y="12115"/>
                </a:moveTo>
                <a:lnTo>
                  <a:pt x="842632" y="12115"/>
                </a:lnTo>
                <a:lnTo>
                  <a:pt x="842632" y="141655"/>
                </a:lnTo>
                <a:lnTo>
                  <a:pt x="842632" y="229285"/>
                </a:lnTo>
                <a:lnTo>
                  <a:pt x="842632" y="358825"/>
                </a:lnTo>
                <a:lnTo>
                  <a:pt x="842632" y="522655"/>
                </a:lnTo>
                <a:lnTo>
                  <a:pt x="1014958" y="522655"/>
                </a:lnTo>
                <a:lnTo>
                  <a:pt x="1014958" y="358825"/>
                </a:lnTo>
                <a:lnTo>
                  <a:pt x="1228166" y="358825"/>
                </a:lnTo>
                <a:lnTo>
                  <a:pt x="1228166" y="229285"/>
                </a:lnTo>
                <a:lnTo>
                  <a:pt x="1014958" y="229285"/>
                </a:lnTo>
                <a:lnTo>
                  <a:pt x="1014958" y="141655"/>
                </a:lnTo>
                <a:lnTo>
                  <a:pt x="1258112" y="141655"/>
                </a:lnTo>
                <a:lnTo>
                  <a:pt x="1258112" y="12115"/>
                </a:lnTo>
                <a:close/>
              </a:path>
              <a:path w="2357120" h="534670">
                <a:moveTo>
                  <a:pt x="1865630" y="267246"/>
                </a:moveTo>
                <a:lnTo>
                  <a:pt x="1863293" y="229895"/>
                </a:lnTo>
                <a:lnTo>
                  <a:pt x="1856308" y="194500"/>
                </a:lnTo>
                <a:lnTo>
                  <a:pt x="1844675" y="161074"/>
                </a:lnTo>
                <a:lnTo>
                  <a:pt x="1833486" y="139458"/>
                </a:lnTo>
                <a:lnTo>
                  <a:pt x="1828393" y="129603"/>
                </a:lnTo>
                <a:lnTo>
                  <a:pt x="1784019" y="75298"/>
                </a:lnTo>
                <a:lnTo>
                  <a:pt x="1725434" y="34315"/>
                </a:lnTo>
                <a:lnTo>
                  <a:pt x="1691843" y="19456"/>
                </a:lnTo>
                <a:lnTo>
                  <a:pt x="1691843" y="267246"/>
                </a:lnTo>
                <a:lnTo>
                  <a:pt x="1690878" y="285978"/>
                </a:lnTo>
                <a:lnTo>
                  <a:pt x="1676501" y="334784"/>
                </a:lnTo>
                <a:lnTo>
                  <a:pt x="1647545" y="370649"/>
                </a:lnTo>
                <a:lnTo>
                  <a:pt x="1607769" y="391096"/>
                </a:lnTo>
                <a:lnTo>
                  <a:pt x="1577200" y="395033"/>
                </a:lnTo>
                <a:lnTo>
                  <a:pt x="1561528" y="394042"/>
                </a:lnTo>
                <a:lnTo>
                  <a:pt x="1519148" y="379323"/>
                </a:lnTo>
                <a:lnTo>
                  <a:pt x="1486230" y="348386"/>
                </a:lnTo>
                <a:lnTo>
                  <a:pt x="1466392" y="303479"/>
                </a:lnTo>
                <a:lnTo>
                  <a:pt x="1462557" y="267246"/>
                </a:lnTo>
                <a:lnTo>
                  <a:pt x="1463509" y="248513"/>
                </a:lnTo>
                <a:lnTo>
                  <a:pt x="1477899" y="199707"/>
                </a:lnTo>
                <a:lnTo>
                  <a:pt x="1506855" y="163842"/>
                </a:lnTo>
                <a:lnTo>
                  <a:pt x="1546618" y="143383"/>
                </a:lnTo>
                <a:lnTo>
                  <a:pt x="1577200" y="139458"/>
                </a:lnTo>
                <a:lnTo>
                  <a:pt x="1592872" y="140436"/>
                </a:lnTo>
                <a:lnTo>
                  <a:pt x="1635252" y="155168"/>
                </a:lnTo>
                <a:lnTo>
                  <a:pt x="1668170" y="186105"/>
                </a:lnTo>
                <a:lnTo>
                  <a:pt x="1688007" y="231013"/>
                </a:lnTo>
                <a:lnTo>
                  <a:pt x="1691843" y="267246"/>
                </a:lnTo>
                <a:lnTo>
                  <a:pt x="1691843" y="19456"/>
                </a:lnTo>
                <a:lnTo>
                  <a:pt x="1691525" y="19304"/>
                </a:lnTo>
                <a:lnTo>
                  <a:pt x="1655508" y="8585"/>
                </a:lnTo>
                <a:lnTo>
                  <a:pt x="1617395" y="2146"/>
                </a:lnTo>
                <a:lnTo>
                  <a:pt x="1577200" y="0"/>
                </a:lnTo>
                <a:lnTo>
                  <a:pt x="1536992" y="2146"/>
                </a:lnTo>
                <a:lnTo>
                  <a:pt x="1498879" y="8585"/>
                </a:lnTo>
                <a:lnTo>
                  <a:pt x="1428978" y="34315"/>
                </a:lnTo>
                <a:lnTo>
                  <a:pt x="1370380" y="75298"/>
                </a:lnTo>
                <a:lnTo>
                  <a:pt x="1326019" y="129603"/>
                </a:lnTo>
                <a:lnTo>
                  <a:pt x="1298092" y="194500"/>
                </a:lnTo>
                <a:lnTo>
                  <a:pt x="1288783" y="267246"/>
                </a:lnTo>
                <a:lnTo>
                  <a:pt x="1291107" y="304596"/>
                </a:lnTo>
                <a:lnTo>
                  <a:pt x="1309725" y="373418"/>
                </a:lnTo>
                <a:lnTo>
                  <a:pt x="1346415" y="433705"/>
                </a:lnTo>
                <a:lnTo>
                  <a:pt x="1397889" y="481342"/>
                </a:lnTo>
                <a:lnTo>
                  <a:pt x="1462874" y="515188"/>
                </a:lnTo>
                <a:lnTo>
                  <a:pt x="1536992" y="532345"/>
                </a:lnTo>
                <a:lnTo>
                  <a:pt x="1577200" y="534492"/>
                </a:lnTo>
                <a:lnTo>
                  <a:pt x="1617395" y="532345"/>
                </a:lnTo>
                <a:lnTo>
                  <a:pt x="1655508" y="525907"/>
                </a:lnTo>
                <a:lnTo>
                  <a:pt x="1725434" y="500176"/>
                </a:lnTo>
                <a:lnTo>
                  <a:pt x="1784019" y="459193"/>
                </a:lnTo>
                <a:lnTo>
                  <a:pt x="1828393" y="404888"/>
                </a:lnTo>
                <a:lnTo>
                  <a:pt x="1833486" y="395033"/>
                </a:lnTo>
                <a:lnTo>
                  <a:pt x="1844675" y="373418"/>
                </a:lnTo>
                <a:lnTo>
                  <a:pt x="1856308" y="339991"/>
                </a:lnTo>
                <a:lnTo>
                  <a:pt x="1863293" y="304596"/>
                </a:lnTo>
                <a:lnTo>
                  <a:pt x="1865630" y="267246"/>
                </a:lnTo>
                <a:close/>
              </a:path>
              <a:path w="2357120" h="534670">
                <a:moveTo>
                  <a:pt x="2357031" y="362165"/>
                </a:moveTo>
                <a:lnTo>
                  <a:pt x="2349639" y="312521"/>
                </a:lnTo>
                <a:lnTo>
                  <a:pt x="2327465" y="274548"/>
                </a:lnTo>
                <a:lnTo>
                  <a:pt x="2295245" y="246888"/>
                </a:lnTo>
                <a:lnTo>
                  <a:pt x="2257729" y="228180"/>
                </a:lnTo>
                <a:lnTo>
                  <a:pt x="2213013" y="214769"/>
                </a:lnTo>
                <a:lnTo>
                  <a:pt x="2138121" y="198678"/>
                </a:lnTo>
                <a:lnTo>
                  <a:pt x="2120277" y="194500"/>
                </a:lnTo>
                <a:lnTo>
                  <a:pt x="2079383" y="176974"/>
                </a:lnTo>
                <a:lnTo>
                  <a:pt x="2074456" y="163563"/>
                </a:lnTo>
                <a:lnTo>
                  <a:pt x="2078609" y="149504"/>
                </a:lnTo>
                <a:lnTo>
                  <a:pt x="2091067" y="139458"/>
                </a:lnTo>
                <a:lnTo>
                  <a:pt x="2111832" y="133438"/>
                </a:lnTo>
                <a:lnTo>
                  <a:pt x="2140902" y="131432"/>
                </a:lnTo>
                <a:lnTo>
                  <a:pt x="2174989" y="133807"/>
                </a:lnTo>
                <a:lnTo>
                  <a:pt x="2210079" y="140919"/>
                </a:lnTo>
                <a:lnTo>
                  <a:pt x="2246185" y="152781"/>
                </a:lnTo>
                <a:lnTo>
                  <a:pt x="2283282" y="169405"/>
                </a:lnTo>
                <a:lnTo>
                  <a:pt x="2335123" y="44538"/>
                </a:lnTo>
                <a:lnTo>
                  <a:pt x="2293416" y="25273"/>
                </a:lnTo>
                <a:lnTo>
                  <a:pt x="2245677" y="11315"/>
                </a:lnTo>
                <a:lnTo>
                  <a:pt x="2194471" y="2832"/>
                </a:lnTo>
                <a:lnTo>
                  <a:pt x="2142363" y="0"/>
                </a:lnTo>
                <a:lnTo>
                  <a:pt x="2105469" y="1409"/>
                </a:lnTo>
                <a:lnTo>
                  <a:pt x="2040293" y="12725"/>
                </a:lnTo>
                <a:lnTo>
                  <a:pt x="1986851" y="35001"/>
                </a:lnTo>
                <a:lnTo>
                  <a:pt x="1946516" y="66027"/>
                </a:lnTo>
                <a:lnTo>
                  <a:pt x="1919516" y="104965"/>
                </a:lnTo>
                <a:lnTo>
                  <a:pt x="1906003" y="148780"/>
                </a:lnTo>
                <a:lnTo>
                  <a:pt x="1904314" y="172326"/>
                </a:lnTo>
                <a:lnTo>
                  <a:pt x="1906143" y="198628"/>
                </a:lnTo>
                <a:lnTo>
                  <a:pt x="1920748" y="242620"/>
                </a:lnTo>
                <a:lnTo>
                  <a:pt x="1948776" y="275412"/>
                </a:lnTo>
                <a:lnTo>
                  <a:pt x="1983092" y="298780"/>
                </a:lnTo>
                <a:lnTo>
                  <a:pt x="2023122" y="314045"/>
                </a:lnTo>
                <a:lnTo>
                  <a:pt x="2072398" y="327367"/>
                </a:lnTo>
                <a:lnTo>
                  <a:pt x="2122119" y="338340"/>
                </a:lnTo>
                <a:lnTo>
                  <a:pt x="2140267" y="342811"/>
                </a:lnTo>
                <a:lnTo>
                  <a:pt x="2181885" y="361264"/>
                </a:lnTo>
                <a:lnTo>
                  <a:pt x="2186902" y="375310"/>
                </a:lnTo>
                <a:lnTo>
                  <a:pt x="2185949" y="381812"/>
                </a:lnTo>
                <a:lnTo>
                  <a:pt x="2151126" y="401320"/>
                </a:lnTo>
                <a:lnTo>
                  <a:pt x="2120455" y="403059"/>
                </a:lnTo>
                <a:lnTo>
                  <a:pt x="2099411" y="402259"/>
                </a:lnTo>
                <a:lnTo>
                  <a:pt x="2055964" y="395871"/>
                </a:lnTo>
                <a:lnTo>
                  <a:pt x="2011476" y="383362"/>
                </a:lnTo>
                <a:lnTo>
                  <a:pt x="1970582" y="366382"/>
                </a:lnTo>
                <a:lnTo>
                  <a:pt x="1951786" y="356323"/>
                </a:lnTo>
                <a:lnTo>
                  <a:pt x="1896287" y="481926"/>
                </a:lnTo>
                <a:lnTo>
                  <a:pt x="1940369" y="503542"/>
                </a:lnTo>
                <a:lnTo>
                  <a:pt x="1995233" y="520255"/>
                </a:lnTo>
                <a:lnTo>
                  <a:pt x="2056295" y="530936"/>
                </a:lnTo>
                <a:lnTo>
                  <a:pt x="2118995" y="534492"/>
                </a:lnTo>
                <a:lnTo>
                  <a:pt x="2155888" y="533057"/>
                </a:lnTo>
                <a:lnTo>
                  <a:pt x="2221065" y="521550"/>
                </a:lnTo>
                <a:lnTo>
                  <a:pt x="2274506" y="498995"/>
                </a:lnTo>
                <a:lnTo>
                  <a:pt x="2314841" y="467956"/>
                </a:lnTo>
                <a:lnTo>
                  <a:pt x="2341842" y="429323"/>
                </a:lnTo>
                <a:lnTo>
                  <a:pt x="2355342" y="385686"/>
                </a:lnTo>
                <a:lnTo>
                  <a:pt x="2357031" y="362165"/>
                </a:lnTo>
                <a:close/>
              </a:path>
            </a:pathLst>
          </a:custGeom>
          <a:solidFill>
            <a:srgbClr val="3586C7"/>
          </a:solidFill>
        </p:spPr>
        <p:txBody>
          <a:bodyPr wrap="square" lIns="0" tIns="0" rIns="0" bIns="0" rtlCol="0"/>
          <a:lstStyle/>
          <a:p>
            <a:endParaRPr b="1"/>
          </a:p>
        </p:txBody>
      </p:sp>
      <p:sp>
        <p:nvSpPr>
          <p:cNvPr id="7" name="ZoneTexte 6">
            <a:extLst>
              <a:ext uri="{FF2B5EF4-FFF2-40B4-BE49-F238E27FC236}">
                <a16:creationId xmlns:a16="http://schemas.microsoft.com/office/drawing/2014/main" id="{525A540B-A5D6-176D-2BCE-D6A5D537AED6}"/>
              </a:ext>
            </a:extLst>
          </p:cNvPr>
          <p:cNvSpPr txBox="1"/>
          <p:nvPr/>
        </p:nvSpPr>
        <p:spPr>
          <a:xfrm>
            <a:off x="456655" y="9320100"/>
            <a:ext cx="1417603" cy="400110"/>
          </a:xfrm>
          <a:prstGeom prst="rect">
            <a:avLst/>
          </a:prstGeom>
          <a:noFill/>
        </p:spPr>
        <p:txBody>
          <a:bodyPr wrap="square" rtlCol="0">
            <a:spAutoFit/>
          </a:bodyPr>
          <a:lstStyle/>
          <a:p>
            <a:r>
              <a:rPr lang="fr-FR" sz="2000" dirty="0">
                <a:solidFill>
                  <a:srgbClr val="3586C7"/>
                </a:solidFill>
                <a:latin typeface="Montserrat Black" panose="00000A00000000000000" pitchFamily="2" charset="0"/>
              </a:rPr>
              <a:t>MAIRIE</a:t>
            </a:r>
          </a:p>
        </p:txBody>
      </p:sp>
      <p:sp>
        <p:nvSpPr>
          <p:cNvPr id="11" name="Rectangle 10">
            <a:extLst>
              <a:ext uri="{FF2B5EF4-FFF2-40B4-BE49-F238E27FC236}">
                <a16:creationId xmlns:a16="http://schemas.microsoft.com/office/drawing/2014/main" id="{8CF8B435-CD73-63D5-B6E1-4E57C051A3FE}"/>
              </a:ext>
            </a:extLst>
          </p:cNvPr>
          <p:cNvSpPr/>
          <p:nvPr/>
        </p:nvSpPr>
        <p:spPr>
          <a:xfrm>
            <a:off x="561694" y="9605963"/>
            <a:ext cx="6997982" cy="1080197"/>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905C61C4-8F29-0EF3-D29A-22A39A320F24}"/>
              </a:ext>
            </a:extLst>
          </p:cNvPr>
          <p:cNvSpPr txBox="1"/>
          <p:nvPr/>
        </p:nvSpPr>
        <p:spPr>
          <a:xfrm>
            <a:off x="919169" y="9776728"/>
            <a:ext cx="1567737" cy="738664"/>
          </a:xfrm>
          <a:prstGeom prst="rect">
            <a:avLst/>
          </a:prstGeom>
          <a:noFill/>
        </p:spPr>
        <p:txBody>
          <a:bodyPr wrap="none" lIns="0" tIns="0" rIns="0" bIns="0" rtlCol="0" anchor="ctr">
            <a:spAutoFit/>
          </a:bodyPr>
          <a:lstStyle/>
          <a:p>
            <a:r>
              <a:rPr lang="fr-FR" sz="1200" dirty="0">
                <a:solidFill>
                  <a:schemeClr val="bg1"/>
                </a:solidFill>
                <a:latin typeface="Montserrat" panose="00000500000000000000" pitchFamily="2" charset="0"/>
              </a:rPr>
              <a:t>39A, </a:t>
            </a:r>
            <a:r>
              <a:rPr lang="fr-FR" sz="1200" dirty="0" err="1">
                <a:solidFill>
                  <a:schemeClr val="bg1"/>
                </a:solidFill>
                <a:latin typeface="Montserrat" panose="00000500000000000000" pitchFamily="2" charset="0"/>
              </a:rPr>
              <a:t>Grand’rue</a:t>
            </a:r>
            <a:endParaRPr lang="fr-FR" sz="1200" dirty="0">
              <a:solidFill>
                <a:schemeClr val="bg1"/>
              </a:solidFill>
              <a:latin typeface="Montserrat" panose="00000500000000000000" pitchFamily="2" charset="0"/>
            </a:endParaRPr>
          </a:p>
          <a:p>
            <a:r>
              <a:rPr lang="fr-FR" sz="1200" dirty="0">
                <a:solidFill>
                  <a:schemeClr val="bg1"/>
                </a:solidFill>
                <a:latin typeface="Montserrat" panose="00000500000000000000" pitchFamily="2" charset="0"/>
              </a:rPr>
              <a:t>68720 TAGOLSHEIM</a:t>
            </a:r>
          </a:p>
          <a:p>
            <a:r>
              <a:rPr lang="fr-FR" sz="1200" dirty="0">
                <a:solidFill>
                  <a:schemeClr val="bg1"/>
                </a:solidFill>
                <a:latin typeface="Montserrat" panose="00000500000000000000" pitchFamily="2" charset="0"/>
              </a:rPr>
              <a:t>Tél. : 03.89.25.41.34</a:t>
            </a:r>
          </a:p>
          <a:p>
            <a:r>
              <a:rPr lang="fr-FR" sz="1200" dirty="0">
                <a:solidFill>
                  <a:schemeClr val="bg1"/>
                </a:solidFill>
                <a:latin typeface="Montserrat" panose="00000500000000000000" pitchFamily="2" charset="0"/>
              </a:rPr>
              <a:t>Fax : 03.89.25.56.20</a:t>
            </a:r>
          </a:p>
        </p:txBody>
      </p:sp>
      <p:sp>
        <p:nvSpPr>
          <p:cNvPr id="19" name="ZoneTexte 18">
            <a:extLst>
              <a:ext uri="{FF2B5EF4-FFF2-40B4-BE49-F238E27FC236}">
                <a16:creationId xmlns:a16="http://schemas.microsoft.com/office/drawing/2014/main" id="{1A149A12-4161-51DB-691E-A656E7286216}"/>
              </a:ext>
            </a:extLst>
          </p:cNvPr>
          <p:cNvSpPr txBox="1"/>
          <p:nvPr/>
        </p:nvSpPr>
        <p:spPr>
          <a:xfrm>
            <a:off x="2900068" y="9638228"/>
            <a:ext cx="1710405" cy="1015663"/>
          </a:xfrm>
          <a:prstGeom prst="rect">
            <a:avLst/>
          </a:prstGeom>
          <a:noFill/>
        </p:spPr>
        <p:txBody>
          <a:bodyPr wrap="none" lIns="0" tIns="0" rIns="0" bIns="0" rtlCol="0" anchor="ctr">
            <a:spAutoFit/>
          </a:bodyPr>
          <a:lstStyle/>
          <a:p>
            <a:r>
              <a:rPr lang="fr-FR" sz="1100" dirty="0">
                <a:solidFill>
                  <a:schemeClr val="bg1"/>
                </a:solidFill>
                <a:latin typeface="Montserrat Light" panose="00000400000000000000" pitchFamily="2" charset="0"/>
              </a:rPr>
              <a:t>Horaires</a:t>
            </a:r>
          </a:p>
          <a:p>
            <a:r>
              <a:rPr lang="fr-FR" sz="1100" dirty="0">
                <a:solidFill>
                  <a:schemeClr val="bg1"/>
                </a:solidFill>
                <a:latin typeface="Montserrat ExtraBold" panose="00000900000000000000" pitchFamily="2" charset="0"/>
              </a:rPr>
              <a:t>Lundi</a:t>
            </a:r>
            <a:r>
              <a:rPr lang="fr-FR" sz="1100" dirty="0">
                <a:solidFill>
                  <a:schemeClr val="bg1"/>
                </a:solidFill>
                <a:latin typeface="Montserrat Light" panose="00000400000000000000" pitchFamily="2" charset="0"/>
              </a:rPr>
              <a:t> 10h-12h et 16h-18h</a:t>
            </a:r>
          </a:p>
          <a:p>
            <a:r>
              <a:rPr lang="fr-FR" sz="1100" dirty="0">
                <a:solidFill>
                  <a:schemeClr val="bg1"/>
                </a:solidFill>
                <a:latin typeface="Montserrat ExtraBold" panose="00000900000000000000" pitchFamily="2" charset="0"/>
              </a:rPr>
              <a:t>Mardi</a:t>
            </a:r>
            <a:r>
              <a:rPr lang="fr-FR" sz="1100" dirty="0">
                <a:solidFill>
                  <a:schemeClr val="bg1"/>
                </a:solidFill>
                <a:latin typeface="Montserrat Light" panose="00000400000000000000" pitchFamily="2" charset="0"/>
              </a:rPr>
              <a:t> 10h-12h</a:t>
            </a:r>
          </a:p>
          <a:p>
            <a:r>
              <a:rPr lang="fr-FR" sz="1100" dirty="0">
                <a:solidFill>
                  <a:schemeClr val="bg1"/>
                </a:solidFill>
                <a:latin typeface="Montserrat ExtraBold" panose="00000900000000000000" pitchFamily="2" charset="0"/>
              </a:rPr>
              <a:t>Mercredi </a:t>
            </a:r>
            <a:r>
              <a:rPr lang="fr-FR" sz="1100" dirty="0">
                <a:solidFill>
                  <a:schemeClr val="bg1"/>
                </a:solidFill>
                <a:latin typeface="Montserrat Light" panose="00000400000000000000" pitchFamily="2" charset="0"/>
              </a:rPr>
              <a:t>fermée</a:t>
            </a:r>
            <a:endParaRPr lang="fr-FR" sz="1100" dirty="0">
              <a:solidFill>
                <a:schemeClr val="bg1"/>
              </a:solidFill>
              <a:latin typeface="Montserrat ExtraBold" panose="00000900000000000000" pitchFamily="2" charset="0"/>
            </a:endParaRPr>
          </a:p>
          <a:p>
            <a:r>
              <a:rPr lang="fr-FR" sz="1100" dirty="0">
                <a:solidFill>
                  <a:schemeClr val="bg1"/>
                </a:solidFill>
                <a:latin typeface="Montserrat ExtraBold" panose="00000900000000000000" pitchFamily="2" charset="0"/>
              </a:rPr>
              <a:t>Jeudi </a:t>
            </a:r>
            <a:r>
              <a:rPr lang="fr-FR" sz="1100" dirty="0">
                <a:solidFill>
                  <a:schemeClr val="bg1"/>
                </a:solidFill>
                <a:latin typeface="Montserrat Light" panose="00000400000000000000" pitchFamily="2" charset="0"/>
              </a:rPr>
              <a:t>10h-12h</a:t>
            </a:r>
          </a:p>
          <a:p>
            <a:r>
              <a:rPr lang="fr-FR" sz="1100" dirty="0">
                <a:solidFill>
                  <a:schemeClr val="bg1"/>
                </a:solidFill>
                <a:latin typeface="Montserrat ExtraBold" panose="00000900000000000000" pitchFamily="2" charset="0"/>
              </a:rPr>
              <a:t>Vendredi </a:t>
            </a:r>
            <a:r>
              <a:rPr lang="fr-FR" sz="1100" dirty="0">
                <a:solidFill>
                  <a:schemeClr val="bg1"/>
                </a:solidFill>
                <a:latin typeface="Montserrat Light" panose="00000400000000000000" pitchFamily="2" charset="0"/>
              </a:rPr>
              <a:t>10h-12h</a:t>
            </a:r>
          </a:p>
        </p:txBody>
      </p:sp>
      <p:cxnSp>
        <p:nvCxnSpPr>
          <p:cNvPr id="21" name="Connecteur droit 20">
            <a:extLst>
              <a:ext uri="{FF2B5EF4-FFF2-40B4-BE49-F238E27FC236}">
                <a16:creationId xmlns:a16="http://schemas.microsoft.com/office/drawing/2014/main" id="{E2D5A68A-77B5-052E-ECEE-7E90B7395D77}"/>
              </a:ext>
            </a:extLst>
          </p:cNvPr>
          <p:cNvCxnSpPr/>
          <p:nvPr/>
        </p:nvCxnSpPr>
        <p:spPr>
          <a:xfrm>
            <a:off x="2669721"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B920A44D-7C56-F0E3-EB1E-B6DEF0C53975}"/>
              </a:ext>
            </a:extLst>
          </p:cNvPr>
          <p:cNvCxnSpPr/>
          <p:nvPr/>
        </p:nvCxnSpPr>
        <p:spPr>
          <a:xfrm>
            <a:off x="5003800" y="9829800"/>
            <a:ext cx="0" cy="65722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CDF5065C-2C4D-2F41-C3B8-E14253C2E6EB}"/>
              </a:ext>
            </a:extLst>
          </p:cNvPr>
          <p:cNvSpPr txBox="1"/>
          <p:nvPr/>
        </p:nvSpPr>
        <p:spPr>
          <a:xfrm>
            <a:off x="5227505" y="9869061"/>
            <a:ext cx="1649491" cy="553998"/>
          </a:xfrm>
          <a:prstGeom prst="rect">
            <a:avLst/>
          </a:prstGeom>
          <a:noFill/>
        </p:spPr>
        <p:txBody>
          <a:bodyPr wrap="none" lIns="0" tIns="0" rIns="0" bIns="0" rtlCol="0" anchor="ctr">
            <a:spAutoFit/>
          </a:bodyPr>
          <a:lstStyle/>
          <a:p>
            <a:r>
              <a:rPr lang="fr-FR" sz="1200" dirty="0">
                <a:solidFill>
                  <a:schemeClr val="bg1"/>
                </a:solidFill>
                <a:latin typeface="Montserrat Light" panose="00000400000000000000" pitchFamily="2" charset="0"/>
              </a:rPr>
              <a:t>Mail :</a:t>
            </a:r>
          </a:p>
          <a:p>
            <a:r>
              <a:rPr lang="fr-FR" sz="1200" dirty="0">
                <a:solidFill>
                  <a:schemeClr val="bg1"/>
                </a:solidFill>
                <a:latin typeface="Montserrat Light" panose="00000400000000000000" pitchFamily="2" charset="0"/>
                <a:hlinkClick r:id="rId5">
                  <a:extLst>
                    <a:ext uri="{A12FA001-AC4F-418D-AE19-62706E023703}">
                      <ahyp:hlinkClr xmlns:ahyp="http://schemas.microsoft.com/office/drawing/2018/hyperlinkcolor" val="tx"/>
                    </a:ext>
                  </a:extLst>
                </a:hlinkClick>
              </a:rPr>
              <a:t>mairie@tagolsheim.fr</a:t>
            </a:r>
            <a:endParaRPr lang="fr-FR" sz="1200" dirty="0">
              <a:solidFill>
                <a:schemeClr val="bg1"/>
              </a:solidFill>
              <a:latin typeface="Montserrat Light" panose="00000400000000000000" pitchFamily="2" charset="0"/>
            </a:endParaRPr>
          </a:p>
          <a:p>
            <a:r>
              <a:rPr lang="fr-FR" sz="1200" dirty="0">
                <a:solidFill>
                  <a:schemeClr val="bg1"/>
                </a:solidFill>
                <a:latin typeface="Montserrat ExtraBold" panose="00000900000000000000" pitchFamily="2" charset="0"/>
              </a:rPr>
              <a:t>www.tagolsheim.fr</a:t>
            </a:r>
          </a:p>
        </p:txBody>
      </p:sp>
      <p:grpSp>
        <p:nvGrpSpPr>
          <p:cNvPr id="85" name="Groupe 84">
            <a:extLst>
              <a:ext uri="{FF2B5EF4-FFF2-40B4-BE49-F238E27FC236}">
                <a16:creationId xmlns:a16="http://schemas.microsoft.com/office/drawing/2014/main" id="{4543170F-D424-A884-DBA2-5E88B6841048}"/>
              </a:ext>
            </a:extLst>
          </p:cNvPr>
          <p:cNvGrpSpPr/>
          <p:nvPr/>
        </p:nvGrpSpPr>
        <p:grpSpPr>
          <a:xfrm>
            <a:off x="3076732" y="6767254"/>
            <a:ext cx="1653830" cy="2536467"/>
            <a:chOff x="2702337" y="6749731"/>
            <a:chExt cx="1357369" cy="2536467"/>
          </a:xfrm>
        </p:grpSpPr>
        <p:sp>
          <p:nvSpPr>
            <p:cNvPr id="87" name="ZoneTexte 86">
              <a:extLst>
                <a:ext uri="{FF2B5EF4-FFF2-40B4-BE49-F238E27FC236}">
                  <a16:creationId xmlns:a16="http://schemas.microsoft.com/office/drawing/2014/main" id="{4E970602-D95E-F7FA-BABA-CA10283AD471}"/>
                </a:ext>
              </a:extLst>
            </p:cNvPr>
            <p:cNvSpPr txBox="1"/>
            <p:nvPr/>
          </p:nvSpPr>
          <p:spPr>
            <a:xfrm>
              <a:off x="2716867" y="8902481"/>
              <a:ext cx="1273688" cy="123111"/>
            </a:xfrm>
            <a:prstGeom prst="rect">
              <a:avLst/>
            </a:prstGeom>
            <a:noFill/>
          </p:spPr>
          <p:txBody>
            <a:bodyPr wrap="square" lIns="0" tIns="0" rIns="0" bIns="0" rtlCol="0" anchor="ctr">
              <a:spAutoFit/>
            </a:bodyPr>
            <a:lstStyle/>
            <a:p>
              <a:pPr algn="just"/>
              <a:endParaRPr lang="fr-FR" sz="800" dirty="0">
                <a:solidFill>
                  <a:schemeClr val="tx1">
                    <a:lumMod val="65000"/>
                    <a:lumOff val="35000"/>
                  </a:schemeClr>
                </a:solidFill>
                <a:latin typeface="Montserrat" panose="00000500000000000000" pitchFamily="2" charset="0"/>
              </a:endParaRPr>
            </a:p>
          </p:txBody>
        </p:sp>
        <p:sp>
          <p:nvSpPr>
            <p:cNvPr id="88" name="ZoneTexte 87">
              <a:extLst>
                <a:ext uri="{FF2B5EF4-FFF2-40B4-BE49-F238E27FC236}">
                  <a16:creationId xmlns:a16="http://schemas.microsoft.com/office/drawing/2014/main" id="{49164151-2A85-7C10-F742-567F086FCE4D}"/>
                </a:ext>
              </a:extLst>
            </p:cNvPr>
            <p:cNvSpPr txBox="1"/>
            <p:nvPr/>
          </p:nvSpPr>
          <p:spPr>
            <a:xfrm>
              <a:off x="2702337" y="8354823"/>
              <a:ext cx="1284414" cy="369332"/>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ATELIER CONDUITE </a:t>
              </a:r>
            </a:p>
          </p:txBody>
        </p:sp>
        <p:cxnSp>
          <p:nvCxnSpPr>
            <p:cNvPr id="90" name="Connecteur droit 89">
              <a:extLst>
                <a:ext uri="{FF2B5EF4-FFF2-40B4-BE49-F238E27FC236}">
                  <a16:creationId xmlns:a16="http://schemas.microsoft.com/office/drawing/2014/main" id="{E38C8865-374B-1D50-1A01-BAAA4C9AF775}"/>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91" name="Connecteur droit 90">
              <a:extLst>
                <a:ext uri="{FF2B5EF4-FFF2-40B4-BE49-F238E27FC236}">
                  <a16:creationId xmlns:a16="http://schemas.microsoft.com/office/drawing/2014/main" id="{51D7DCF2-152B-1623-2D2C-3D6436F9ABA5}"/>
                </a:ext>
              </a:extLst>
            </p:cNvPr>
            <p:cNvCxnSpPr>
              <a:cxnSpLocks/>
            </p:cNvCxnSpPr>
            <p:nvPr/>
          </p:nvCxnSpPr>
          <p:spPr>
            <a:xfrm flipH="1">
              <a:off x="3372190"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92" name="Rectangle 91">
              <a:extLst>
                <a:ext uri="{FF2B5EF4-FFF2-40B4-BE49-F238E27FC236}">
                  <a16:creationId xmlns:a16="http://schemas.microsoft.com/office/drawing/2014/main" id="{C46AA642-6126-8576-D4C0-8A844F42A2F3}"/>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grpSp>
        <p:nvGrpSpPr>
          <p:cNvPr id="126" name="Groupe 125">
            <a:extLst>
              <a:ext uri="{FF2B5EF4-FFF2-40B4-BE49-F238E27FC236}">
                <a16:creationId xmlns:a16="http://schemas.microsoft.com/office/drawing/2014/main" id="{231B19E4-4C3D-BFB3-C760-DE0778E55A89}"/>
              </a:ext>
            </a:extLst>
          </p:cNvPr>
          <p:cNvGrpSpPr/>
          <p:nvPr/>
        </p:nvGrpSpPr>
        <p:grpSpPr>
          <a:xfrm>
            <a:off x="5493837" y="6752060"/>
            <a:ext cx="1666930" cy="2536467"/>
            <a:chOff x="2691583" y="6749731"/>
            <a:chExt cx="1368123" cy="2536467"/>
          </a:xfrm>
        </p:grpSpPr>
        <p:sp>
          <p:nvSpPr>
            <p:cNvPr id="128" name="ZoneTexte 127">
              <a:extLst>
                <a:ext uri="{FF2B5EF4-FFF2-40B4-BE49-F238E27FC236}">
                  <a16:creationId xmlns:a16="http://schemas.microsoft.com/office/drawing/2014/main" id="{962CA4A2-5410-7870-FAB1-0B7201A628F0}"/>
                </a:ext>
              </a:extLst>
            </p:cNvPr>
            <p:cNvSpPr txBox="1"/>
            <p:nvPr/>
          </p:nvSpPr>
          <p:spPr>
            <a:xfrm>
              <a:off x="2692895" y="8869544"/>
              <a:ext cx="1276547" cy="369332"/>
            </a:xfrm>
            <a:prstGeom prst="rect">
              <a:avLst/>
            </a:prstGeom>
            <a:noFill/>
          </p:spPr>
          <p:txBody>
            <a:bodyPr wrap="square" lIns="0" tIns="0" rIns="0" bIns="0" rtlCol="0" anchor="ctr">
              <a:spAutoFit/>
            </a:bodyPr>
            <a:lstStyle/>
            <a:p>
              <a:pPr algn="just"/>
              <a:r>
                <a:rPr lang="fr-FR" sz="800" dirty="0">
                  <a:solidFill>
                    <a:schemeClr val="tx1">
                      <a:lumMod val="65000"/>
                      <a:lumOff val="35000"/>
                    </a:schemeClr>
                  </a:solidFill>
                  <a:latin typeface="Montserrat" panose="00000500000000000000" pitchFamily="2" charset="0"/>
                </a:rPr>
                <a:t>Découvrez le parcours du prochain TOUR ALSACE. </a:t>
              </a:r>
            </a:p>
            <a:p>
              <a:pPr algn="just"/>
              <a:r>
                <a:rPr lang="fr-FR" sz="800" dirty="0">
                  <a:solidFill>
                    <a:schemeClr val="tx1">
                      <a:lumMod val="65000"/>
                      <a:lumOff val="35000"/>
                    </a:schemeClr>
                  </a:solidFill>
                  <a:latin typeface="Montserrat" panose="00000500000000000000" pitchFamily="2" charset="0"/>
                </a:rPr>
                <a:t> </a:t>
              </a:r>
            </a:p>
          </p:txBody>
        </p:sp>
        <p:sp>
          <p:nvSpPr>
            <p:cNvPr id="129" name="ZoneTexte 128">
              <a:extLst>
                <a:ext uri="{FF2B5EF4-FFF2-40B4-BE49-F238E27FC236}">
                  <a16:creationId xmlns:a16="http://schemas.microsoft.com/office/drawing/2014/main" id="{D93B4A50-1E5C-8CEE-E325-E3A64CEED207}"/>
                </a:ext>
              </a:extLst>
            </p:cNvPr>
            <p:cNvSpPr txBox="1"/>
            <p:nvPr/>
          </p:nvSpPr>
          <p:spPr>
            <a:xfrm>
              <a:off x="2691583" y="8430049"/>
              <a:ext cx="1297532" cy="184666"/>
            </a:xfrm>
            <a:prstGeom prst="rect">
              <a:avLst/>
            </a:prstGeom>
            <a:noFill/>
          </p:spPr>
          <p:txBody>
            <a:bodyPr wrap="square" lIns="0" tIns="0" rIns="0" bIns="0" rtlCol="0" anchor="ctr">
              <a:spAutoFit/>
            </a:bodyPr>
            <a:lstStyle/>
            <a:p>
              <a:endParaRPr lang="fr-FR" sz="1200" dirty="0">
                <a:solidFill>
                  <a:srgbClr val="3586C7"/>
                </a:solidFill>
                <a:latin typeface="Montserrat ExtraBold" panose="00000900000000000000" pitchFamily="2" charset="0"/>
              </a:endParaRPr>
            </a:p>
          </p:txBody>
        </p:sp>
        <p:cxnSp>
          <p:nvCxnSpPr>
            <p:cNvPr id="131" name="Connecteur droit 130">
              <a:extLst>
                <a:ext uri="{FF2B5EF4-FFF2-40B4-BE49-F238E27FC236}">
                  <a16:creationId xmlns:a16="http://schemas.microsoft.com/office/drawing/2014/main" id="{8C5854E4-DD15-41DB-E1C0-7EC21152D7FA}"/>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132" name="Connecteur droit 131">
              <a:extLst>
                <a:ext uri="{FF2B5EF4-FFF2-40B4-BE49-F238E27FC236}">
                  <a16:creationId xmlns:a16="http://schemas.microsoft.com/office/drawing/2014/main" id="{706F7157-0DC2-3279-BE7C-D57CE1135F01}"/>
                </a:ext>
              </a:extLst>
            </p:cNvPr>
            <p:cNvCxnSpPr>
              <a:cxnSpLocks/>
            </p:cNvCxnSpPr>
            <p:nvPr/>
          </p:nvCxnSpPr>
          <p:spPr>
            <a:xfrm flipH="1">
              <a:off x="3329209"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33" name="Rectangle 132">
              <a:extLst>
                <a:ext uri="{FF2B5EF4-FFF2-40B4-BE49-F238E27FC236}">
                  <a16:creationId xmlns:a16="http://schemas.microsoft.com/office/drawing/2014/main" id="{35642DC9-8832-338B-0601-BDDAC5AB804E}"/>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grpSp>
        <p:nvGrpSpPr>
          <p:cNvPr id="142" name="Groupe 141">
            <a:extLst>
              <a:ext uri="{FF2B5EF4-FFF2-40B4-BE49-F238E27FC236}">
                <a16:creationId xmlns:a16="http://schemas.microsoft.com/office/drawing/2014/main" id="{85335788-352E-6947-6463-A9390C6DA9FC}"/>
              </a:ext>
            </a:extLst>
          </p:cNvPr>
          <p:cNvGrpSpPr/>
          <p:nvPr/>
        </p:nvGrpSpPr>
        <p:grpSpPr>
          <a:xfrm>
            <a:off x="643876" y="6777702"/>
            <a:ext cx="1656986" cy="2536467"/>
            <a:chOff x="2699746" y="6749731"/>
            <a:chExt cx="1359960" cy="2536467"/>
          </a:xfrm>
        </p:grpSpPr>
        <p:sp>
          <p:nvSpPr>
            <p:cNvPr id="144" name="ZoneTexte 143">
              <a:extLst>
                <a:ext uri="{FF2B5EF4-FFF2-40B4-BE49-F238E27FC236}">
                  <a16:creationId xmlns:a16="http://schemas.microsoft.com/office/drawing/2014/main" id="{A261EE2B-A46C-C20F-D9CE-B2BCF7B61092}"/>
                </a:ext>
              </a:extLst>
            </p:cNvPr>
            <p:cNvSpPr txBox="1"/>
            <p:nvPr/>
          </p:nvSpPr>
          <p:spPr>
            <a:xfrm>
              <a:off x="2705175" y="8722959"/>
              <a:ext cx="1281576" cy="492443"/>
            </a:xfrm>
            <a:prstGeom prst="rect">
              <a:avLst/>
            </a:prstGeom>
            <a:noFill/>
          </p:spPr>
          <p:txBody>
            <a:bodyPr wrap="square" lIns="0" tIns="0" rIns="0" bIns="0" rtlCol="0" anchor="ctr">
              <a:spAutoFit/>
            </a:bodyPr>
            <a:lstStyle/>
            <a:p>
              <a:r>
                <a:rPr lang="fr-FR" sz="800" dirty="0">
                  <a:solidFill>
                    <a:schemeClr val="tx1">
                      <a:lumMod val="65000"/>
                      <a:lumOff val="35000"/>
                    </a:schemeClr>
                  </a:solidFill>
                  <a:latin typeface="Montserrat" panose="00000500000000000000" pitchFamily="2" charset="0"/>
                </a:rPr>
                <a:t>Le 29 juin, plus de 200 personnes ont laissé leur empreinte sur la façade de l’école. </a:t>
              </a:r>
            </a:p>
          </p:txBody>
        </p:sp>
        <p:sp>
          <p:nvSpPr>
            <p:cNvPr id="145" name="ZoneTexte 144">
              <a:extLst>
                <a:ext uri="{FF2B5EF4-FFF2-40B4-BE49-F238E27FC236}">
                  <a16:creationId xmlns:a16="http://schemas.microsoft.com/office/drawing/2014/main" id="{B28DCFE5-CD48-5C52-C3AB-A795DD3F5E63}"/>
                </a:ext>
              </a:extLst>
            </p:cNvPr>
            <p:cNvSpPr txBox="1"/>
            <p:nvPr/>
          </p:nvSpPr>
          <p:spPr>
            <a:xfrm>
              <a:off x="2699746" y="8428257"/>
              <a:ext cx="53" cy="184666"/>
            </a:xfrm>
            <a:prstGeom prst="rect">
              <a:avLst/>
            </a:prstGeom>
            <a:noFill/>
          </p:spPr>
          <p:txBody>
            <a:bodyPr wrap="none" lIns="0" tIns="0" rIns="0" bIns="0" rtlCol="0" anchor="ctr">
              <a:spAutoFit/>
            </a:bodyPr>
            <a:lstStyle/>
            <a:p>
              <a:endParaRPr lang="fr-FR" sz="1200" dirty="0">
                <a:solidFill>
                  <a:srgbClr val="3586C7"/>
                </a:solidFill>
                <a:latin typeface="Montserrat ExtraBold" panose="00000900000000000000" pitchFamily="2" charset="0"/>
              </a:endParaRPr>
            </a:p>
          </p:txBody>
        </p:sp>
        <p:cxnSp>
          <p:nvCxnSpPr>
            <p:cNvPr id="147" name="Connecteur droit 146">
              <a:extLst>
                <a:ext uri="{FF2B5EF4-FFF2-40B4-BE49-F238E27FC236}">
                  <a16:creationId xmlns:a16="http://schemas.microsoft.com/office/drawing/2014/main" id="{C1845625-E20E-6451-4426-3E286F2BCEC9}"/>
                </a:ext>
              </a:extLst>
            </p:cNvPr>
            <p:cNvCxnSpPr/>
            <p:nvPr/>
          </p:nvCxnSpPr>
          <p:spPr>
            <a:xfrm>
              <a:off x="4057355" y="6850697"/>
              <a:ext cx="0" cy="2435501"/>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cxnSp>
          <p:nvCxnSpPr>
            <p:cNvPr id="148" name="Connecteur droit 147">
              <a:extLst>
                <a:ext uri="{FF2B5EF4-FFF2-40B4-BE49-F238E27FC236}">
                  <a16:creationId xmlns:a16="http://schemas.microsoft.com/office/drawing/2014/main" id="{A32F4B6F-0ACD-E94D-B398-C0966C48A729}"/>
                </a:ext>
              </a:extLst>
            </p:cNvPr>
            <p:cNvCxnSpPr>
              <a:cxnSpLocks/>
            </p:cNvCxnSpPr>
            <p:nvPr/>
          </p:nvCxnSpPr>
          <p:spPr>
            <a:xfrm flipH="1">
              <a:off x="3372189" y="9286198"/>
              <a:ext cx="685165" cy="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149" name="Rectangle 148">
              <a:extLst>
                <a:ext uri="{FF2B5EF4-FFF2-40B4-BE49-F238E27FC236}">
                  <a16:creationId xmlns:a16="http://schemas.microsoft.com/office/drawing/2014/main" id="{F48F70A9-B4BA-90F6-BF03-7AD9CFC1B235}"/>
                </a:ext>
              </a:extLst>
            </p:cNvPr>
            <p:cNvSpPr/>
            <p:nvPr/>
          </p:nvSpPr>
          <p:spPr>
            <a:xfrm>
              <a:off x="3381128" y="6749731"/>
              <a:ext cx="678578" cy="100965"/>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fr-FR"/>
            </a:p>
          </p:txBody>
        </p:sp>
      </p:grpSp>
      <p:sp>
        <p:nvSpPr>
          <p:cNvPr id="159" name="Rectangle 158">
            <a:extLst>
              <a:ext uri="{FF2B5EF4-FFF2-40B4-BE49-F238E27FC236}">
                <a16:creationId xmlns:a16="http://schemas.microsoft.com/office/drawing/2014/main" id="{94D26375-C5A6-9EBD-D824-A5107433218A}"/>
              </a:ext>
            </a:extLst>
          </p:cNvPr>
          <p:cNvSpPr/>
          <p:nvPr/>
        </p:nvSpPr>
        <p:spPr>
          <a:xfrm>
            <a:off x="1033295" y="68781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ZoneTexte 159">
            <a:extLst>
              <a:ext uri="{FF2B5EF4-FFF2-40B4-BE49-F238E27FC236}">
                <a16:creationId xmlns:a16="http://schemas.microsoft.com/office/drawing/2014/main" id="{8A01C9AD-D8FD-2761-9663-2DD95F5B76A0}"/>
              </a:ext>
            </a:extLst>
          </p:cNvPr>
          <p:cNvSpPr txBox="1"/>
          <p:nvPr/>
        </p:nvSpPr>
        <p:spPr>
          <a:xfrm>
            <a:off x="1276856" y="76620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61" name="object 18">
            <a:extLst>
              <a:ext uri="{FF2B5EF4-FFF2-40B4-BE49-F238E27FC236}">
                <a16:creationId xmlns:a16="http://schemas.microsoft.com/office/drawing/2014/main" id="{F54E2974-2F7F-A25A-28E5-5C0CA8195E85}"/>
              </a:ext>
            </a:extLst>
          </p:cNvPr>
          <p:cNvPicPr/>
          <p:nvPr/>
        </p:nvPicPr>
        <p:blipFill>
          <a:blip r:embed="rId6" cstate="print"/>
          <a:stretch>
            <a:fillRect/>
          </a:stretch>
        </p:blipFill>
        <p:spPr>
          <a:xfrm>
            <a:off x="6270725" y="521496"/>
            <a:ext cx="595570" cy="716058"/>
          </a:xfrm>
          <a:prstGeom prst="rect">
            <a:avLst/>
          </a:prstGeom>
        </p:spPr>
      </p:pic>
      <p:pic>
        <p:nvPicPr>
          <p:cNvPr id="3" name="Image 2">
            <a:extLst>
              <a:ext uri="{FF2B5EF4-FFF2-40B4-BE49-F238E27FC236}">
                <a16:creationId xmlns:a16="http://schemas.microsoft.com/office/drawing/2014/main" id="{C125E210-D4C7-91F1-2765-C6524D6BF9B6}"/>
              </a:ext>
            </a:extLst>
          </p:cNvPr>
          <p:cNvPicPr>
            <a:picLocks noChangeAspect="1"/>
          </p:cNvPicPr>
          <p:nvPr/>
        </p:nvPicPr>
        <p:blipFill>
          <a:blip r:embed="rId7">
            <a:extLst>
              <a:ext uri="{28A0092B-C50C-407E-A947-70E740481C1C}">
                <a14:useLocalDpi xmlns:a14="http://schemas.microsoft.com/office/drawing/2010/main" val="0"/>
              </a:ext>
            </a:extLst>
          </a:blip>
          <a:srcRect l="2820" r="2820"/>
          <a:stretch/>
        </p:blipFill>
        <p:spPr>
          <a:xfrm>
            <a:off x="643876" y="6977211"/>
            <a:ext cx="1549872" cy="1234245"/>
          </a:xfrm>
          <a:prstGeom prst="rect">
            <a:avLst/>
          </a:prstGeom>
        </p:spPr>
      </p:pic>
      <p:sp>
        <p:nvSpPr>
          <p:cNvPr id="5" name="ZoneTexte 4">
            <a:extLst>
              <a:ext uri="{FF2B5EF4-FFF2-40B4-BE49-F238E27FC236}">
                <a16:creationId xmlns:a16="http://schemas.microsoft.com/office/drawing/2014/main" id="{F7B1A079-EA68-FD1C-9816-B0877FA0FFCA}"/>
              </a:ext>
            </a:extLst>
          </p:cNvPr>
          <p:cNvSpPr txBox="1"/>
          <p:nvPr/>
        </p:nvSpPr>
        <p:spPr>
          <a:xfrm>
            <a:off x="631501" y="8331347"/>
            <a:ext cx="1618199" cy="369332"/>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JOURNEE EMPREINTE(S)</a:t>
            </a:r>
          </a:p>
        </p:txBody>
      </p:sp>
      <p:sp>
        <p:nvSpPr>
          <p:cNvPr id="4" name="ZoneTexte 3">
            <a:extLst>
              <a:ext uri="{FF2B5EF4-FFF2-40B4-BE49-F238E27FC236}">
                <a16:creationId xmlns:a16="http://schemas.microsoft.com/office/drawing/2014/main" id="{971113FB-D8A0-CC34-5C1D-A320DB3BF889}"/>
              </a:ext>
            </a:extLst>
          </p:cNvPr>
          <p:cNvSpPr txBox="1"/>
          <p:nvPr/>
        </p:nvSpPr>
        <p:spPr>
          <a:xfrm>
            <a:off x="6922255" y="746168"/>
            <a:ext cx="562975"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028</a:t>
            </a:r>
          </a:p>
        </p:txBody>
      </p:sp>
      <p:sp>
        <p:nvSpPr>
          <p:cNvPr id="8" name="ZoneTexte 7">
            <a:extLst>
              <a:ext uri="{FF2B5EF4-FFF2-40B4-BE49-F238E27FC236}">
                <a16:creationId xmlns:a16="http://schemas.microsoft.com/office/drawing/2014/main" id="{1AC0674E-9E77-34AB-4DAE-13EDD108CCF9}"/>
              </a:ext>
            </a:extLst>
          </p:cNvPr>
          <p:cNvSpPr txBox="1"/>
          <p:nvPr/>
        </p:nvSpPr>
        <p:spPr>
          <a:xfrm>
            <a:off x="3782456" y="766884"/>
            <a:ext cx="1184940" cy="261610"/>
          </a:xfrm>
          <a:prstGeom prst="rect">
            <a:avLst/>
          </a:prstGeom>
          <a:noFill/>
        </p:spPr>
        <p:txBody>
          <a:bodyPr wrap="none" rtlCol="0" anchor="ctr">
            <a:spAutoFit/>
          </a:bodyPr>
          <a:lstStyle/>
          <a:p>
            <a:r>
              <a:rPr lang="fr-FR" sz="1100" spc="200" dirty="0">
                <a:solidFill>
                  <a:schemeClr val="bg1"/>
                </a:solidFill>
                <a:latin typeface="Leelawadee UI" panose="020B0502040204020203" pitchFamily="34" charset="-34"/>
                <a:cs typeface="Leelawadee UI" panose="020B0502040204020203" pitchFamily="34" charset="-34"/>
              </a:rPr>
              <a:t>Juillet 2024</a:t>
            </a:r>
          </a:p>
        </p:txBody>
      </p:sp>
      <p:sp>
        <p:nvSpPr>
          <p:cNvPr id="10" name="ZoneTexte 9">
            <a:extLst>
              <a:ext uri="{FF2B5EF4-FFF2-40B4-BE49-F238E27FC236}">
                <a16:creationId xmlns:a16="http://schemas.microsoft.com/office/drawing/2014/main" id="{45265667-C99C-5A10-3B6D-57423C9B4819}"/>
              </a:ext>
            </a:extLst>
          </p:cNvPr>
          <p:cNvSpPr txBox="1"/>
          <p:nvPr/>
        </p:nvSpPr>
        <p:spPr>
          <a:xfrm>
            <a:off x="3065736" y="8762235"/>
            <a:ext cx="1645140" cy="369332"/>
          </a:xfrm>
          <a:prstGeom prst="rect">
            <a:avLst/>
          </a:prstGeom>
          <a:noFill/>
        </p:spPr>
        <p:txBody>
          <a:bodyPr wrap="square" lIns="0" tIns="0" rIns="0" bIns="0" rtlCol="0" anchor="ctr">
            <a:spAutoFit/>
          </a:bodyPr>
          <a:lstStyle/>
          <a:p>
            <a:r>
              <a:rPr lang="fr-FR" sz="800" dirty="0">
                <a:solidFill>
                  <a:schemeClr val="tx1">
                    <a:lumMod val="65000"/>
                    <a:lumOff val="35000"/>
                  </a:schemeClr>
                </a:solidFill>
                <a:latin typeface="Montserrat" panose="00000500000000000000" pitchFamily="2" charset="0"/>
              </a:rPr>
              <a:t>Inscriptions ouvertes pour l’Atelier Conduite et Prévention Routière le jeudi 10 octobre. </a:t>
            </a:r>
          </a:p>
        </p:txBody>
      </p:sp>
      <p:sp>
        <p:nvSpPr>
          <p:cNvPr id="18" name="ZoneTexte 17">
            <a:extLst>
              <a:ext uri="{FF2B5EF4-FFF2-40B4-BE49-F238E27FC236}">
                <a16:creationId xmlns:a16="http://schemas.microsoft.com/office/drawing/2014/main" id="{39AF4B57-BF71-1E67-A1C6-FA191AF5EA8F}"/>
              </a:ext>
            </a:extLst>
          </p:cNvPr>
          <p:cNvSpPr txBox="1"/>
          <p:nvPr/>
        </p:nvSpPr>
        <p:spPr>
          <a:xfrm>
            <a:off x="5511413" y="8340045"/>
            <a:ext cx="1564941" cy="369332"/>
          </a:xfrm>
          <a:prstGeom prst="rect">
            <a:avLst/>
          </a:prstGeom>
          <a:noFill/>
        </p:spPr>
        <p:txBody>
          <a:bodyPr wrap="square" lIns="0" tIns="0" rIns="0" bIns="0" rtlCol="0" anchor="ctr">
            <a:spAutoFit/>
          </a:bodyPr>
          <a:lstStyle/>
          <a:p>
            <a:r>
              <a:rPr lang="fr-FR" sz="1200" dirty="0">
                <a:solidFill>
                  <a:srgbClr val="3586C7"/>
                </a:solidFill>
                <a:latin typeface="Montserrat ExtraBold" panose="00000900000000000000" pitchFamily="2" charset="0"/>
              </a:rPr>
              <a:t>TOUR ALSACE LE 25 JUILLET 2024</a:t>
            </a:r>
          </a:p>
        </p:txBody>
      </p:sp>
      <p:pic>
        <p:nvPicPr>
          <p:cNvPr id="9" name="Image 8">
            <a:extLst>
              <a:ext uri="{FF2B5EF4-FFF2-40B4-BE49-F238E27FC236}">
                <a16:creationId xmlns:a16="http://schemas.microsoft.com/office/drawing/2014/main" id="{56C8D815-C811-8F60-69AD-0E7D53AA0669}"/>
              </a:ext>
            </a:extLst>
          </p:cNvPr>
          <p:cNvPicPr>
            <a:picLocks noChangeAspect="1"/>
          </p:cNvPicPr>
          <p:nvPr/>
        </p:nvPicPr>
        <p:blipFill>
          <a:blip r:embed="rId8">
            <a:extLst>
              <a:ext uri="{28A0092B-C50C-407E-A947-70E740481C1C}">
                <a14:useLocalDpi xmlns:a14="http://schemas.microsoft.com/office/drawing/2010/main" val="0"/>
              </a:ext>
            </a:extLst>
          </a:blip>
          <a:srcRect t="12727" b="12727"/>
          <a:stretch/>
        </p:blipFill>
        <p:spPr>
          <a:xfrm>
            <a:off x="5485847" y="6974303"/>
            <a:ext cx="1564941" cy="1216187"/>
          </a:xfrm>
          <a:prstGeom prst="rect">
            <a:avLst/>
          </a:prstGeom>
        </p:spPr>
      </p:pic>
      <p:pic>
        <p:nvPicPr>
          <p:cNvPr id="14" name="Image 13">
            <a:extLst>
              <a:ext uri="{FF2B5EF4-FFF2-40B4-BE49-F238E27FC236}">
                <a16:creationId xmlns:a16="http://schemas.microsoft.com/office/drawing/2014/main" id="{6692EA36-900B-A4A3-FA71-41EB0E5EFE70}"/>
              </a:ext>
            </a:extLst>
          </p:cNvPr>
          <p:cNvPicPr>
            <a:picLocks noChangeAspect="1"/>
          </p:cNvPicPr>
          <p:nvPr/>
        </p:nvPicPr>
        <p:blipFill>
          <a:blip r:embed="rId9">
            <a:extLst>
              <a:ext uri="{28A0092B-C50C-407E-A947-70E740481C1C}">
                <a14:useLocalDpi xmlns:a14="http://schemas.microsoft.com/office/drawing/2010/main" val="0"/>
              </a:ext>
            </a:extLst>
          </a:blip>
          <a:srcRect l="3280" r="3280"/>
          <a:stretch/>
        </p:blipFill>
        <p:spPr>
          <a:xfrm>
            <a:off x="3076733" y="6945150"/>
            <a:ext cx="1615426" cy="1242741"/>
          </a:xfrm>
          <a:prstGeom prst="rect">
            <a:avLst/>
          </a:prstGeom>
        </p:spPr>
      </p:pic>
    </p:spTree>
    <p:extLst>
      <p:ext uri="{BB962C8B-B14F-4D97-AF65-F5344CB8AC3E}">
        <p14:creationId xmlns:p14="http://schemas.microsoft.com/office/powerpoint/2010/main" val="3184560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400BACE-EBEE-03AD-D0DC-A7EDEC3CF8E1}"/>
              </a:ext>
            </a:extLst>
          </p:cNvPr>
          <p:cNvSpPr/>
          <p:nvPr/>
        </p:nvSpPr>
        <p:spPr>
          <a:xfrm>
            <a:off x="1080000" y="93290"/>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a:extLst>
              <a:ext uri="{FF2B5EF4-FFF2-40B4-BE49-F238E27FC236}">
                <a16:creationId xmlns:a16="http://schemas.microsoft.com/office/drawing/2014/main" id="{7CDA6D94-9927-C68B-880A-1666F3E84E7D}"/>
              </a:ext>
            </a:extLst>
          </p:cNvPr>
          <p:cNvSpPr txBox="1"/>
          <p:nvPr/>
        </p:nvSpPr>
        <p:spPr>
          <a:xfrm>
            <a:off x="1179394" y="135959"/>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8" name="object 18">
            <a:extLst>
              <a:ext uri="{FF2B5EF4-FFF2-40B4-BE49-F238E27FC236}">
                <a16:creationId xmlns:a16="http://schemas.microsoft.com/office/drawing/2014/main" id="{5D5BB366-A4ED-A1B6-73EC-884291444083}"/>
              </a:ext>
            </a:extLst>
          </p:cNvPr>
          <p:cNvPicPr/>
          <p:nvPr/>
        </p:nvPicPr>
        <p:blipFill>
          <a:blip r:embed="rId2" cstate="print"/>
          <a:stretch>
            <a:fillRect/>
          </a:stretch>
        </p:blipFill>
        <p:spPr>
          <a:xfrm>
            <a:off x="6607876" y="227442"/>
            <a:ext cx="595570" cy="716058"/>
          </a:xfrm>
          <a:prstGeom prst="rect">
            <a:avLst/>
          </a:prstGeom>
        </p:spPr>
      </p:pic>
      <p:sp>
        <p:nvSpPr>
          <p:cNvPr id="66" name="ZoneTexte 65">
            <a:extLst>
              <a:ext uri="{FF2B5EF4-FFF2-40B4-BE49-F238E27FC236}">
                <a16:creationId xmlns:a16="http://schemas.microsoft.com/office/drawing/2014/main" id="{AB1A1323-3221-D87C-976E-AA897059AC4D}"/>
              </a:ext>
            </a:extLst>
          </p:cNvPr>
          <p:cNvSpPr txBox="1"/>
          <p:nvPr/>
        </p:nvSpPr>
        <p:spPr>
          <a:xfrm>
            <a:off x="278183" y="654426"/>
            <a:ext cx="4333916" cy="477054"/>
          </a:xfrm>
          <a:prstGeom prst="rect">
            <a:avLst/>
          </a:prstGeom>
          <a:noFill/>
        </p:spPr>
        <p:txBody>
          <a:bodyPr wrap="square" lIns="0" tIns="0" rIns="0" bIns="0" rtlCol="0">
            <a:spAutoFit/>
          </a:bodyPr>
          <a:lstStyle/>
          <a:p>
            <a:r>
              <a:rPr lang="fr-FR" sz="2100" b="0" i="0" dirty="0">
                <a:solidFill>
                  <a:srgbClr val="3586C7"/>
                </a:solidFill>
                <a:effectLst/>
                <a:latin typeface="Montserrat ExtraBold" panose="00000900000000000000" pitchFamily="2" charset="0"/>
              </a:rPr>
              <a:t>EDITO DU MAIRE</a:t>
            </a:r>
            <a:r>
              <a:rPr lang="fr-FR" sz="1800" b="1" dirty="0">
                <a:effectLst/>
                <a:latin typeface="Fairwater Script Light" panose="02000507000000020003" pitchFamily="2" charset="0"/>
                <a:ea typeface="Calibri" panose="020F0502020204030204" pitchFamily="34" charset="0"/>
                <a:cs typeface="Times New Roman" panose="02020603050405020304" pitchFamily="18" charset="0"/>
              </a:rPr>
              <a:t> </a:t>
            </a:r>
          </a:p>
          <a:p>
            <a:endParaRPr lang="fr-FR" sz="1000" b="0" i="0" dirty="0">
              <a:solidFill>
                <a:srgbClr val="000000"/>
              </a:solidFill>
              <a:effectLst/>
              <a:latin typeface="Montserrat Light" panose="00000400000000000000" pitchFamily="2" charset="0"/>
            </a:endParaRPr>
          </a:p>
        </p:txBody>
      </p:sp>
      <p:cxnSp>
        <p:nvCxnSpPr>
          <p:cNvPr id="72" name="Connecteur droit 71">
            <a:extLst>
              <a:ext uri="{FF2B5EF4-FFF2-40B4-BE49-F238E27FC236}">
                <a16:creationId xmlns:a16="http://schemas.microsoft.com/office/drawing/2014/main" id="{79AC4ACA-A878-6C22-57DB-0BC4DC148471}"/>
              </a:ext>
            </a:extLst>
          </p:cNvPr>
          <p:cNvCxnSpPr>
            <a:cxnSpLocks/>
          </p:cNvCxnSpPr>
          <p:nvPr/>
        </p:nvCxnSpPr>
        <p:spPr>
          <a:xfrm>
            <a:off x="5007123" y="559407"/>
            <a:ext cx="0" cy="10043520"/>
          </a:xfrm>
          <a:prstGeom prst="line">
            <a:avLst/>
          </a:prstGeom>
          <a:ln w="12700">
            <a:solidFill>
              <a:srgbClr val="3586C7"/>
            </a:solidFill>
          </a:ln>
        </p:spPr>
        <p:style>
          <a:lnRef idx="1">
            <a:schemeClr val="accent1"/>
          </a:lnRef>
          <a:fillRef idx="0">
            <a:schemeClr val="accent1"/>
          </a:fillRef>
          <a:effectRef idx="0">
            <a:schemeClr val="accent1"/>
          </a:effectRef>
          <a:fontRef idx="minor">
            <a:schemeClr val="tx1"/>
          </a:fontRef>
        </p:style>
      </p:cxnSp>
      <p:sp>
        <p:nvSpPr>
          <p:cNvPr id="75" name="ZoneTexte 74">
            <a:extLst>
              <a:ext uri="{FF2B5EF4-FFF2-40B4-BE49-F238E27FC236}">
                <a16:creationId xmlns:a16="http://schemas.microsoft.com/office/drawing/2014/main" id="{25628817-7DDE-43B2-97C5-5585B823EB78}"/>
              </a:ext>
            </a:extLst>
          </p:cNvPr>
          <p:cNvSpPr txBox="1"/>
          <p:nvPr/>
        </p:nvSpPr>
        <p:spPr>
          <a:xfrm>
            <a:off x="5240168" y="637133"/>
            <a:ext cx="827150" cy="276999"/>
          </a:xfrm>
          <a:prstGeom prst="rect">
            <a:avLst/>
          </a:prstGeom>
          <a:noFill/>
        </p:spPr>
        <p:txBody>
          <a:bodyPr wrap="none" lIns="0" tIns="0" rIns="0" bIns="0" rtlCol="0">
            <a:spAutoFit/>
          </a:bodyPr>
          <a:lstStyle/>
          <a:p>
            <a:r>
              <a:rPr lang="fr-FR" sz="1800" b="0" i="0" dirty="0">
                <a:solidFill>
                  <a:srgbClr val="3586C7"/>
                </a:solidFill>
                <a:effectLst/>
                <a:latin typeface="Montserrat ExtraBold" panose="00000900000000000000" pitchFamily="2" charset="0"/>
              </a:rPr>
              <a:t>Carnet</a:t>
            </a:r>
            <a:endParaRPr lang="fr-FR" dirty="0"/>
          </a:p>
        </p:txBody>
      </p:sp>
      <p:sp>
        <p:nvSpPr>
          <p:cNvPr id="76" name="Rectangle 75">
            <a:extLst>
              <a:ext uri="{FF2B5EF4-FFF2-40B4-BE49-F238E27FC236}">
                <a16:creationId xmlns:a16="http://schemas.microsoft.com/office/drawing/2014/main" id="{5559032B-4846-C80D-ABF4-3B8794DD9A2E}"/>
              </a:ext>
            </a:extLst>
          </p:cNvPr>
          <p:cNvSpPr/>
          <p:nvPr/>
        </p:nvSpPr>
        <p:spPr>
          <a:xfrm>
            <a:off x="5211713" y="575621"/>
            <a:ext cx="930073" cy="367398"/>
          </a:xfrm>
          <a:prstGeom prst="rect">
            <a:avLst/>
          </a:prstGeom>
          <a:noFill/>
          <a:ln w="12700">
            <a:solidFill>
              <a:srgbClr val="3586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138B60FE-F990-6790-FED3-0DEB02A67167}"/>
              </a:ext>
            </a:extLst>
          </p:cNvPr>
          <p:cNvSpPr/>
          <p:nvPr/>
        </p:nvSpPr>
        <p:spPr>
          <a:xfrm>
            <a:off x="5130162" y="1340469"/>
            <a:ext cx="2296882" cy="31387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NAISSANCES</a:t>
            </a:r>
          </a:p>
        </p:txBody>
      </p:sp>
      <p:sp>
        <p:nvSpPr>
          <p:cNvPr id="16" name="ZoneTexte 15">
            <a:extLst>
              <a:ext uri="{FF2B5EF4-FFF2-40B4-BE49-F238E27FC236}">
                <a16:creationId xmlns:a16="http://schemas.microsoft.com/office/drawing/2014/main" id="{54C19597-F9AF-E7E2-A8D7-D7362E46611D}"/>
              </a:ext>
            </a:extLst>
          </p:cNvPr>
          <p:cNvSpPr txBox="1"/>
          <p:nvPr/>
        </p:nvSpPr>
        <p:spPr>
          <a:xfrm>
            <a:off x="198110" y="483507"/>
            <a:ext cx="3316961" cy="551626"/>
          </a:xfrm>
          <a:prstGeom prst="rect">
            <a:avLst/>
          </a:prstGeom>
          <a:noFill/>
        </p:spPr>
        <p:txBody>
          <a:bodyPr wrap="square">
            <a:spAutoFit/>
          </a:bodyPr>
          <a:lstStyle/>
          <a:p>
            <a:pPr>
              <a:lnSpc>
                <a:spcPct val="107000"/>
              </a:lnSpc>
            </a:pPr>
            <a:r>
              <a:rPr lang="fr-FR" sz="1800" kern="100" dirty="0">
                <a:effectLst/>
                <a:latin typeface="Montserrat Light" panose="00000400000000000000" pitchFamily="2" charset="0"/>
                <a:ea typeface="Calibri" panose="020F0502020204030204" pitchFamily="34" charset="0"/>
                <a:cs typeface="Times New Roman" panose="02020603050405020304" pitchFamily="18" charset="0"/>
              </a:rPr>
              <a:t> </a:t>
            </a:r>
          </a:p>
          <a:p>
            <a:pPr algn="just">
              <a:lnSpc>
                <a:spcPct val="107000"/>
              </a:lnSpc>
            </a:pPr>
            <a:endParaRPr lang="fr-FR" sz="1050" kern="100" dirty="0">
              <a:effectLst/>
              <a:latin typeface="Montserrat Light" panose="00000400000000000000" pitchFamily="2" charset="0"/>
              <a:ea typeface="Calibri" panose="020F0502020204030204" pitchFamily="34" charset="0"/>
              <a:cs typeface="Times New Roman" panose="02020603050405020304" pitchFamily="18" charset="0"/>
            </a:endParaRPr>
          </a:p>
        </p:txBody>
      </p:sp>
      <p:sp>
        <p:nvSpPr>
          <p:cNvPr id="13" name="ZoneTexte 12">
            <a:extLst>
              <a:ext uri="{FF2B5EF4-FFF2-40B4-BE49-F238E27FC236}">
                <a16:creationId xmlns:a16="http://schemas.microsoft.com/office/drawing/2014/main" id="{E25654C4-F753-0F6E-3DF1-CC7B2B3819D4}"/>
              </a:ext>
            </a:extLst>
          </p:cNvPr>
          <p:cNvSpPr txBox="1"/>
          <p:nvPr/>
        </p:nvSpPr>
        <p:spPr>
          <a:xfrm>
            <a:off x="0" y="1021613"/>
            <a:ext cx="5007123" cy="10265952"/>
          </a:xfrm>
          <a:prstGeom prst="rect">
            <a:avLst/>
          </a:prstGeom>
          <a:noFill/>
        </p:spPr>
        <p:txBody>
          <a:bodyPr wrap="square">
            <a:spAutoFit/>
          </a:bodyPr>
          <a:lstStyle/>
          <a:p>
            <a:pPr algn="just">
              <a:lnSpc>
                <a:spcPct val="107000"/>
              </a:lnSpc>
              <a:spcAft>
                <a:spcPts val="800"/>
              </a:spcAft>
            </a:pPr>
            <a:r>
              <a:rPr lang="fr-FR" sz="1100" dirty="0">
                <a:effectLst/>
                <a:latin typeface="Montserrat" panose="00000500000000000000" pitchFamily="2" charset="0"/>
                <a:ea typeface="Times New Roman" panose="02020603050405020304" pitchFamily="18" charset="0"/>
              </a:rPr>
              <a:t>Chères Tagolsheimoises, chers Tagolsheimois,</a:t>
            </a:r>
          </a:p>
          <a:p>
            <a:pPr algn="just">
              <a:lnSpc>
                <a:spcPct val="107000"/>
              </a:lnSpc>
              <a:spcAft>
                <a:spcPts val="800"/>
              </a:spcAft>
            </a:pPr>
            <a:endParaRPr lang="fr-FR" sz="5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Nous voici enfin arrivés à l'été 2024 ! Le soleil brille (si, si…), les oiseaux chantent et les barbecues se préparent à fumer dans tous les jardins de notre belle commune. Avant de nous laisser emporter par la douce torpeur estivale, il me semblait important de vous adresser quelques mots, toujours avec un brin d'humour et beaucoup d'affection.</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Cet été, notre priorité sera le bien vivre ensemble, car oui, même en vacances, il faut bien cohabiter ! On commence par une petite piqûre de rappel sur les règles de bon voisinage : le barbecue, c'est génial, mais attention à la fumée ! Pensez à prévenir vos voisins et peut-être à les inviter. Après tout, plus on est de fous, plus on rit... et moins on se plaint du bruit !</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Les enfants, eux, pourront profiter de l’aire de loisirs pour s’épanouir. Foot, basket, volley, tennis de table, pétanque, vtt, marche et course à pied sont en libre accès. J’en oublie sûrement mais le terrain de jeux est tellement grand et beau à Tagolsheim en cette année olympique.</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Bel évènement également, le passage du Tour Alsace dans notre commune le jeudi 25 juillet. Précédé de la caravane publicitaire, le Tour arrivera depuis Walheim, prendra la </a:t>
            </a:r>
            <a:r>
              <a:rPr lang="fr-FR" sz="1100" kern="0" dirty="0" err="1">
                <a:effectLst/>
                <a:latin typeface="Montserrat" panose="00000500000000000000" pitchFamily="2" charset="0"/>
                <a:ea typeface="Times New Roman" panose="02020603050405020304" pitchFamily="18" charset="0"/>
                <a:cs typeface="Times New Roman" panose="02020603050405020304" pitchFamily="18" charset="0"/>
              </a:rPr>
              <a:t>Grand’rue</a:t>
            </a: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 rue du Stade, rue de la Promenade, rue de </a:t>
            </a:r>
            <a:r>
              <a:rPr lang="fr-FR" sz="1100" kern="0" dirty="0" err="1">
                <a:effectLst/>
                <a:latin typeface="Montserrat" panose="00000500000000000000" pitchFamily="2" charset="0"/>
                <a:ea typeface="Times New Roman" panose="02020603050405020304" pitchFamily="18" charset="0"/>
                <a:cs typeface="Times New Roman" panose="02020603050405020304" pitchFamily="18" charset="0"/>
              </a:rPr>
              <a:t>Rollingen</a:t>
            </a: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 route de Mulhouse et ira vers Illfurth. Soyez nombreux comme l’an passé à célébrer ce bel évènement en sortant et en décorant vos propriétés aux couleurs du Tour.</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Nous avons aussi pensé aux adeptes du farniente. La piscine des Rives de l’Ill avec son bassin extérieur est prête à vous accueillir tous les jours.</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Pour les gourmands, nos restaurants et leurs terrasses seront les lieux de toutes les tentations. Les premiers fruits laissent présager de bonnes confitures et tartes. Petite suggestion : pourquoi ne pas organiser un concours de la meilleure tarte ou confiture ? De mon côté, je suis prêt à endosser le rôle de juge, purement pour des raisons scientifiques bien entendu.</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Enfin, et parce qu’on ne peut pas y échapper, un petit mot sur les travaux d’été. Ils sont terminés et vous ne serez pas importunés par des engins ou de la poussière. Nos voiries sont rénovées et c’est une vraie satisfaction. Merci pour votre compréhension pendant toute la durée de ces travaux.</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En résumé, cet été à Tagolsheim (sur mer) promet d'être inoubliable, non seulement grâce à notre magnifique cadre de vie, mais aussi grâce à l'enthousiasme et à la bonne humeur de chacun d'entre vous. Je vous souhaite à tous de merveilleuses vacances, pleines de rires, de découvertes et de moments partagés.</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kern="0" dirty="0">
                <a:effectLst/>
                <a:latin typeface="Montserrat" panose="00000500000000000000" pitchFamily="2" charset="0"/>
                <a:ea typeface="Times New Roman" panose="02020603050405020304" pitchFamily="18" charset="0"/>
                <a:cs typeface="Times New Roman" panose="02020603050405020304" pitchFamily="18" charset="0"/>
              </a:rPr>
              <a:t>Avec toute mon amitié et mon humour de maire (ça vaut ce que ça vaut !).</a:t>
            </a:r>
            <a:endParaRPr lang="fr-FR" sz="1100" kern="100" dirty="0">
              <a:effectLst/>
              <a:latin typeface="Montserrat" panose="00000500000000000000" pitchFamily="2" charset="0"/>
              <a:ea typeface="Aptos" panose="020B0004020202020204" pitchFamily="34" charset="0"/>
              <a:cs typeface="Times New Roman" panose="02020603050405020304" pitchFamily="18" charset="0"/>
            </a:endParaRPr>
          </a:p>
          <a:p>
            <a:pPr algn="just">
              <a:lnSpc>
                <a:spcPct val="107000"/>
              </a:lnSpc>
              <a:spcAft>
                <a:spcPts val="800"/>
              </a:spcAft>
            </a:pPr>
            <a:r>
              <a:rPr lang="fr-FR" sz="1100" b="1" kern="0" dirty="0">
                <a:effectLst/>
                <a:latin typeface="Montserrat" panose="00000500000000000000" pitchFamily="2" charset="0"/>
                <a:ea typeface="Times New Roman" panose="02020603050405020304" pitchFamily="18" charset="0"/>
                <a:cs typeface="Times New Roman" panose="02020603050405020304" pitchFamily="18" charset="0"/>
              </a:rPr>
              <a:t>Votre Maire, Hervé Wermuth</a:t>
            </a:r>
            <a:endParaRPr lang="fr-FR" sz="1100" b="1" kern="100" dirty="0">
              <a:effectLst/>
              <a:latin typeface="Montserrat" panose="00000500000000000000" pitchFamily="2" charset="0"/>
              <a:ea typeface="Aptos" panose="020B0004020202020204" pitchFamily="34" charset="0"/>
              <a:cs typeface="Times New Roman" panose="02020603050405020304" pitchFamily="18" charset="0"/>
            </a:endParaRPr>
          </a:p>
          <a:p>
            <a:endParaRPr lang="fr-FR" sz="1100" dirty="0">
              <a:effectLst/>
              <a:latin typeface="Montserrat" panose="00000500000000000000" pitchFamily="2" charset="0"/>
              <a:ea typeface="Times New Roman" panose="02020603050405020304" pitchFamily="18" charset="0"/>
            </a:endParaRPr>
          </a:p>
        </p:txBody>
      </p:sp>
      <p:sp>
        <p:nvSpPr>
          <p:cNvPr id="23" name="ZoneTexte 22">
            <a:extLst>
              <a:ext uri="{FF2B5EF4-FFF2-40B4-BE49-F238E27FC236}">
                <a16:creationId xmlns:a16="http://schemas.microsoft.com/office/drawing/2014/main" id="{93BB8921-B5F4-0DFB-813F-65E744BC11ED}"/>
              </a:ext>
            </a:extLst>
          </p:cNvPr>
          <p:cNvSpPr txBox="1"/>
          <p:nvPr/>
        </p:nvSpPr>
        <p:spPr>
          <a:xfrm>
            <a:off x="5063440" y="1748734"/>
            <a:ext cx="2296882" cy="1446550"/>
          </a:xfrm>
          <a:prstGeom prst="rect">
            <a:avLst/>
          </a:prstGeom>
          <a:noFill/>
        </p:spPr>
        <p:txBody>
          <a:bodyPr wrap="square" rtlCol="0">
            <a:spAutoFit/>
          </a:bodyPr>
          <a:lstStyle/>
          <a:p>
            <a:pPr algn="just"/>
            <a:r>
              <a:rPr lang="fr-FR" sz="1100" b="1" dirty="0">
                <a:latin typeface="Montserrat" panose="00000500000000000000" pitchFamily="2" charset="0"/>
              </a:rPr>
              <a:t>Neha </a:t>
            </a:r>
            <a:r>
              <a:rPr lang="fr-FR" sz="1100" dirty="0">
                <a:latin typeface="Montserrat" panose="00000500000000000000" pitchFamily="2" charset="0"/>
              </a:rPr>
              <a:t>née le 26/05/2024 de Florian MAURICE et Catherine SAMY </a:t>
            </a:r>
          </a:p>
          <a:p>
            <a:pPr algn="just"/>
            <a:endParaRPr lang="fr-FR" sz="1100" b="1" dirty="0">
              <a:latin typeface="Montserrat" panose="00000500000000000000" pitchFamily="2" charset="0"/>
            </a:endParaRPr>
          </a:p>
          <a:p>
            <a:pPr algn="just"/>
            <a:r>
              <a:rPr lang="fr-FR" sz="1100" b="1" dirty="0">
                <a:latin typeface="Montserrat" panose="00000500000000000000" pitchFamily="2" charset="0"/>
              </a:rPr>
              <a:t>Louis </a:t>
            </a:r>
            <a:r>
              <a:rPr lang="fr-FR" sz="1100" dirty="0">
                <a:latin typeface="Montserrat" panose="00000500000000000000" pitchFamily="2" charset="0"/>
              </a:rPr>
              <a:t>né le 01/06/2024 de François CORTESE et </a:t>
            </a:r>
            <a:r>
              <a:rPr lang="fr-FR" sz="1100" dirty="0" err="1">
                <a:latin typeface="Montserrat" panose="00000500000000000000" pitchFamily="2" charset="0"/>
              </a:rPr>
              <a:t>Mélany</a:t>
            </a:r>
            <a:r>
              <a:rPr lang="fr-FR" sz="1100" dirty="0">
                <a:latin typeface="Montserrat" panose="00000500000000000000" pitchFamily="2" charset="0"/>
              </a:rPr>
              <a:t> FERRAT</a:t>
            </a:r>
          </a:p>
          <a:p>
            <a:pPr algn="just"/>
            <a:endParaRPr lang="fr-FR" sz="1100" b="1" dirty="0">
              <a:latin typeface="Montserrat" panose="00000500000000000000" pitchFamily="2" charset="0"/>
            </a:endParaRPr>
          </a:p>
        </p:txBody>
      </p:sp>
      <p:sp>
        <p:nvSpPr>
          <p:cNvPr id="20" name="Rectangle 3">
            <a:extLst>
              <a:ext uri="{FF2B5EF4-FFF2-40B4-BE49-F238E27FC236}">
                <a16:creationId xmlns:a16="http://schemas.microsoft.com/office/drawing/2014/main" id="{0D40E823-481B-5317-0A0A-56107965768C}"/>
              </a:ext>
            </a:extLst>
          </p:cNvPr>
          <p:cNvSpPr>
            <a:spLocks noChangeArrowheads="1"/>
          </p:cNvSpPr>
          <p:nvPr/>
        </p:nvSpPr>
        <p:spPr bwMode="auto">
          <a:xfrm rot="10800000" flipV="1">
            <a:off x="5130161" y="7094105"/>
            <a:ext cx="2296881"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fr-FR" altLang="fr-FR" sz="1100" b="0" i="0" u="none" strike="noStrike" cap="none" normalizeH="0" baseline="0" dirty="0">
                <a:ln>
                  <a:noFill/>
                </a:ln>
                <a:effectLst/>
                <a:latin typeface="Montserrat" panose="00000500000000000000" pitchFamily="2" charset="0"/>
              </a:rPr>
              <a:t>Le baby escrime partage avec nous leurs encouragements aux Jeux Olympiques 2024. </a:t>
            </a:r>
          </a:p>
        </p:txBody>
      </p:sp>
      <p:sp>
        <p:nvSpPr>
          <p:cNvPr id="32" name="Rectangle 31">
            <a:extLst>
              <a:ext uri="{FF2B5EF4-FFF2-40B4-BE49-F238E27FC236}">
                <a16:creationId xmlns:a16="http://schemas.microsoft.com/office/drawing/2014/main" id="{B33E15EB-01D2-17B6-2265-57719D6A6E67}"/>
              </a:ext>
            </a:extLst>
          </p:cNvPr>
          <p:cNvSpPr/>
          <p:nvPr/>
        </p:nvSpPr>
        <p:spPr>
          <a:xfrm>
            <a:off x="5130160" y="6694583"/>
            <a:ext cx="2296882" cy="31387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BABY ESCRIME ET JO </a:t>
            </a:r>
          </a:p>
        </p:txBody>
      </p:sp>
      <p:pic>
        <p:nvPicPr>
          <p:cNvPr id="4" name="Image 3">
            <a:extLst>
              <a:ext uri="{FF2B5EF4-FFF2-40B4-BE49-F238E27FC236}">
                <a16:creationId xmlns:a16="http://schemas.microsoft.com/office/drawing/2014/main" id="{CAFADA95-CFEF-0752-E67C-2BE3A1F3CBCE}"/>
              </a:ext>
            </a:extLst>
          </p:cNvPr>
          <p:cNvPicPr>
            <a:picLocks noChangeAspect="1"/>
          </p:cNvPicPr>
          <p:nvPr/>
        </p:nvPicPr>
        <p:blipFill rotWithShape="1">
          <a:blip r:embed="rId3">
            <a:extLst>
              <a:ext uri="{28A0092B-C50C-407E-A947-70E740481C1C}">
                <a14:useLocalDpi xmlns:a14="http://schemas.microsoft.com/office/drawing/2010/main" val="0"/>
              </a:ext>
            </a:extLst>
          </a:blip>
          <a:srcRect l="21664" r="22248"/>
          <a:stretch/>
        </p:blipFill>
        <p:spPr>
          <a:xfrm>
            <a:off x="5190986" y="7694269"/>
            <a:ext cx="2175229" cy="2908658"/>
          </a:xfrm>
          <a:prstGeom prst="rect">
            <a:avLst/>
          </a:prstGeom>
        </p:spPr>
      </p:pic>
      <p:sp>
        <p:nvSpPr>
          <p:cNvPr id="6" name="Rectangle 5">
            <a:extLst>
              <a:ext uri="{FF2B5EF4-FFF2-40B4-BE49-F238E27FC236}">
                <a16:creationId xmlns:a16="http://schemas.microsoft.com/office/drawing/2014/main" id="{24609E0C-197B-A0EF-7F2C-1DC7CCC262D8}"/>
              </a:ext>
            </a:extLst>
          </p:cNvPr>
          <p:cNvSpPr/>
          <p:nvPr/>
        </p:nvSpPr>
        <p:spPr>
          <a:xfrm>
            <a:off x="5130159" y="3158482"/>
            <a:ext cx="2296882" cy="31387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400" dirty="0"/>
              <a:t>LOCKER MONDIAL RELAY</a:t>
            </a:r>
          </a:p>
        </p:txBody>
      </p:sp>
      <p:pic>
        <p:nvPicPr>
          <p:cNvPr id="1026" name="Picture 2" descr="Cherbourg-en-Cotentin. Ce magasin propose un nouveau service très pratique  aux habitants du quartier | La Presse de la Manche">
            <a:extLst>
              <a:ext uri="{FF2B5EF4-FFF2-40B4-BE49-F238E27FC236}">
                <a16:creationId xmlns:a16="http://schemas.microsoft.com/office/drawing/2014/main" id="{5F56C1A2-B577-328F-FCF3-E5B66E4AD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0159" y="4777203"/>
            <a:ext cx="2328078" cy="158888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3">
            <a:extLst>
              <a:ext uri="{FF2B5EF4-FFF2-40B4-BE49-F238E27FC236}">
                <a16:creationId xmlns:a16="http://schemas.microsoft.com/office/drawing/2014/main" id="{BD9A824B-07DF-7FDC-5EAD-21D2A300E96D}"/>
              </a:ext>
            </a:extLst>
          </p:cNvPr>
          <p:cNvSpPr>
            <a:spLocks noChangeArrowheads="1"/>
          </p:cNvSpPr>
          <p:nvPr/>
        </p:nvSpPr>
        <p:spPr bwMode="auto">
          <a:xfrm rot="10800000" flipV="1">
            <a:off x="5053045" y="3542609"/>
            <a:ext cx="2419913"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R="0" lvl="0" algn="just" defTabSz="914400" rtl="0" eaLnBrk="0" fontAlgn="base" latinLnBrk="0" hangingPunct="0">
              <a:lnSpc>
                <a:spcPct val="100000"/>
              </a:lnSpc>
              <a:spcBef>
                <a:spcPct val="0"/>
              </a:spcBef>
              <a:spcAft>
                <a:spcPct val="0"/>
              </a:spcAft>
              <a:buClrTx/>
              <a:buSzTx/>
              <a:tabLst/>
            </a:pPr>
            <a:r>
              <a:rPr kumimoji="0" lang="fr-FR" altLang="fr-FR" sz="1100" b="0" i="0" u="none" strike="noStrike" cap="none" normalizeH="0" baseline="0" dirty="0">
                <a:ln>
                  <a:noFill/>
                </a:ln>
                <a:effectLst/>
                <a:latin typeface="Montserrat" panose="00000500000000000000" pitchFamily="2" charset="0"/>
              </a:rPr>
              <a:t>Un </a:t>
            </a:r>
            <a:r>
              <a:rPr kumimoji="0" lang="fr-FR" altLang="fr-FR" sz="1100" b="0" i="0" u="none" strike="noStrike" cap="none" normalizeH="0" baseline="0" dirty="0" err="1">
                <a:ln>
                  <a:noFill/>
                </a:ln>
                <a:effectLst/>
                <a:latin typeface="Montserrat" panose="00000500000000000000" pitchFamily="2" charset="0"/>
              </a:rPr>
              <a:t>locker</a:t>
            </a:r>
            <a:r>
              <a:rPr kumimoji="0" lang="fr-FR" altLang="fr-FR" sz="1100" b="0" i="0" u="none" strike="noStrike" cap="none" normalizeH="0" baseline="0" dirty="0">
                <a:ln>
                  <a:noFill/>
                </a:ln>
                <a:effectLst/>
                <a:latin typeface="Montserrat" panose="00000500000000000000" pitchFamily="2" charset="0"/>
              </a:rPr>
              <a:t> Mondial Relay sera </a:t>
            </a:r>
            <a:r>
              <a:rPr lang="fr-FR" altLang="fr-FR" sz="1100" dirty="0">
                <a:latin typeface="Montserrat" panose="00000500000000000000" pitchFamily="2" charset="0"/>
              </a:rPr>
              <a:t>fonctionnel courant juillet</a:t>
            </a:r>
            <a:r>
              <a:rPr kumimoji="0" lang="fr-FR" altLang="fr-FR" sz="1100" b="0" i="0" u="none" strike="noStrike" cap="none" normalizeH="0" baseline="0" dirty="0">
                <a:ln>
                  <a:noFill/>
                </a:ln>
                <a:effectLst/>
                <a:latin typeface="Montserrat" panose="00000500000000000000" pitchFamily="2" charset="0"/>
              </a:rPr>
              <a:t> sur le parking de la mairie. Vous pourrez désormais récupérer vos colis proche de chez vous. </a:t>
            </a:r>
          </a:p>
          <a:p>
            <a:pPr marR="0" lvl="0" algn="just" defTabSz="914400" rtl="0" eaLnBrk="0" fontAlgn="base" latinLnBrk="0" hangingPunct="0">
              <a:lnSpc>
                <a:spcPct val="100000"/>
              </a:lnSpc>
              <a:spcBef>
                <a:spcPct val="0"/>
              </a:spcBef>
              <a:spcAft>
                <a:spcPct val="0"/>
              </a:spcAft>
              <a:buClrTx/>
              <a:buSzTx/>
              <a:tabLst/>
            </a:pPr>
            <a:r>
              <a:rPr lang="fr-FR" altLang="fr-FR" sz="1100" dirty="0">
                <a:latin typeface="Montserrat" panose="00000500000000000000" pitchFamily="2" charset="0"/>
              </a:rPr>
              <a:t>Un nouveau service bien utile !</a:t>
            </a:r>
            <a:endParaRPr kumimoji="0" lang="fr-FR" altLang="fr-FR" sz="1100" b="0" i="0" u="none" strike="noStrike" cap="none" normalizeH="0" baseline="0" dirty="0">
              <a:ln>
                <a:noFill/>
              </a:ln>
              <a:effectLst/>
              <a:latin typeface="Montserrat" panose="00000500000000000000" pitchFamily="2" charset="0"/>
            </a:endParaRPr>
          </a:p>
        </p:txBody>
      </p:sp>
    </p:spTree>
    <p:extLst>
      <p:ext uri="{BB962C8B-B14F-4D97-AF65-F5344CB8AC3E}">
        <p14:creationId xmlns:p14="http://schemas.microsoft.com/office/powerpoint/2010/main" val="788061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2" name="Rectangle 1">
            <a:extLst>
              <a:ext uri="{FF2B5EF4-FFF2-40B4-BE49-F238E27FC236}">
                <a16:creationId xmlns:a16="http://schemas.microsoft.com/office/drawing/2014/main" id="{58AE4FD9-4EBB-FE76-882F-9D33FFF82F5E}"/>
              </a:ext>
            </a:extLst>
          </p:cNvPr>
          <p:cNvSpPr/>
          <p:nvPr/>
        </p:nvSpPr>
        <p:spPr>
          <a:xfrm>
            <a:off x="142767" y="1127632"/>
            <a:ext cx="7416908" cy="317240"/>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NOUVEAU SENS DE CIRCULATION ROUTE DE MULHOUSE</a:t>
            </a:r>
          </a:p>
        </p:txBody>
      </p:sp>
      <p:sp>
        <p:nvSpPr>
          <p:cNvPr id="3" name="Rectangle 2">
            <a:extLst>
              <a:ext uri="{FF2B5EF4-FFF2-40B4-BE49-F238E27FC236}">
                <a16:creationId xmlns:a16="http://schemas.microsoft.com/office/drawing/2014/main" id="{146A9603-D7E0-9729-E290-279C7C261017}"/>
              </a:ext>
            </a:extLst>
          </p:cNvPr>
          <p:cNvSpPr/>
          <p:nvPr/>
        </p:nvSpPr>
        <p:spPr>
          <a:xfrm>
            <a:off x="159039" y="6195035"/>
            <a:ext cx="7400636"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TOUR ALSACE – 25 JUILLET 2024</a:t>
            </a:r>
          </a:p>
        </p:txBody>
      </p:sp>
      <p:sp>
        <p:nvSpPr>
          <p:cNvPr id="4" name="ZoneTexte 3">
            <a:extLst>
              <a:ext uri="{FF2B5EF4-FFF2-40B4-BE49-F238E27FC236}">
                <a16:creationId xmlns:a16="http://schemas.microsoft.com/office/drawing/2014/main" id="{8883A320-A960-0137-2E00-5DF85BF8D14F}"/>
              </a:ext>
            </a:extLst>
          </p:cNvPr>
          <p:cNvSpPr txBox="1"/>
          <p:nvPr/>
        </p:nvSpPr>
        <p:spPr>
          <a:xfrm>
            <a:off x="135016" y="6597959"/>
            <a:ext cx="3644821" cy="2123658"/>
          </a:xfrm>
          <a:prstGeom prst="rect">
            <a:avLst/>
          </a:prstGeom>
          <a:noFill/>
        </p:spPr>
        <p:txBody>
          <a:bodyPr wrap="square" rtlCol="0">
            <a:spAutoFit/>
          </a:bodyPr>
          <a:lstStyle/>
          <a:p>
            <a:pPr algn="just"/>
            <a:endParaRPr lang="fr-FR" sz="1100" dirty="0">
              <a:latin typeface="Montserrat" panose="00000500000000000000" pitchFamily="2" charset="0"/>
            </a:endParaRPr>
          </a:p>
          <a:p>
            <a:pPr algn="just"/>
            <a:r>
              <a:rPr lang="fr-FR" sz="1100" dirty="0">
                <a:latin typeface="Montserrat" panose="00000500000000000000" pitchFamily="2" charset="0"/>
              </a:rPr>
              <a:t>Le TOUR ALSACE 2024 repasse par Tagolsheim au cours de son étape RIEDISHEIM-FERRETTE le jeudi 25 juillet.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L’occasion de profiter du passage de la caravane publicitaire aux alentours de 12h30, avant de se régaler du passage des cyclistes vers 14h30. </a:t>
            </a:r>
          </a:p>
          <a:p>
            <a:pPr algn="just"/>
            <a:endParaRPr lang="fr-FR" sz="1100" dirty="0">
              <a:latin typeface="Montserrat" panose="00000500000000000000" pitchFamily="2" charset="0"/>
            </a:endParaRPr>
          </a:p>
          <a:p>
            <a:pPr algn="just"/>
            <a:r>
              <a:rPr lang="fr-FR" sz="1100" b="1" dirty="0">
                <a:latin typeface="Montserrat" panose="00000500000000000000" pitchFamily="2" charset="0"/>
              </a:rPr>
              <a:t>Le stationnement sera interdit en dehors des emplacements réservés de 11h à 15h sur la totalité du parcours des cyclistes. </a:t>
            </a:r>
          </a:p>
        </p:txBody>
      </p:sp>
      <p:sp>
        <p:nvSpPr>
          <p:cNvPr id="7" name="ZoneTexte 6">
            <a:extLst>
              <a:ext uri="{FF2B5EF4-FFF2-40B4-BE49-F238E27FC236}">
                <a16:creationId xmlns:a16="http://schemas.microsoft.com/office/drawing/2014/main" id="{64337C99-DC7F-3D8F-27A7-ACD7808AD061}"/>
              </a:ext>
            </a:extLst>
          </p:cNvPr>
          <p:cNvSpPr txBox="1"/>
          <p:nvPr/>
        </p:nvSpPr>
        <p:spPr>
          <a:xfrm>
            <a:off x="2703646" y="1544392"/>
            <a:ext cx="4856029" cy="1615827"/>
          </a:xfrm>
          <a:prstGeom prst="rect">
            <a:avLst/>
          </a:prstGeom>
          <a:noFill/>
        </p:spPr>
        <p:txBody>
          <a:bodyPr wrap="square" rtlCol="0">
            <a:spAutoFit/>
          </a:bodyPr>
          <a:lstStyle/>
          <a:p>
            <a:pPr algn="just"/>
            <a:r>
              <a:rPr lang="fr-FR" sz="1100" dirty="0">
                <a:latin typeface="Montserrat" panose="00000500000000000000" pitchFamily="2" charset="0"/>
              </a:rPr>
              <a:t>Les travaux de réaménagement de la route de Mulhouse sont terminés.</a:t>
            </a:r>
          </a:p>
          <a:p>
            <a:pPr algn="just"/>
            <a:r>
              <a:rPr lang="fr-FR" sz="1100" dirty="0">
                <a:latin typeface="Montserrat" panose="00000500000000000000" pitchFamily="2" charset="0"/>
              </a:rPr>
              <a:t>Comme vous avez pu le constater, la rue est passée en sens unique de la piscine jusqu’à Illfurth dans le sens Tagolsheim-Illfurth. La vitesse est désormais limitée à 30 km/h et les poids lourds ont interdiction d’y circuler. Les vélos et piétons bénéficient chacun de leur espace pour circuler. </a:t>
            </a:r>
          </a:p>
          <a:p>
            <a:pPr algn="just"/>
            <a:r>
              <a:rPr lang="fr-FR" sz="1100" dirty="0">
                <a:latin typeface="Montserrat" panose="00000500000000000000" pitchFamily="2" charset="0"/>
              </a:rPr>
              <a:t>Une nouvelle tranquillité pour les riverains et une circulation facilitée et sécurisée pour les piétons et cyclistes. </a:t>
            </a:r>
          </a:p>
        </p:txBody>
      </p:sp>
      <p:pic>
        <p:nvPicPr>
          <p:cNvPr id="22" name="Image 21">
            <a:extLst>
              <a:ext uri="{FF2B5EF4-FFF2-40B4-BE49-F238E27FC236}">
                <a16:creationId xmlns:a16="http://schemas.microsoft.com/office/drawing/2014/main" id="{6C6EE3DD-E0D6-7218-7112-ADAB0D0DAEA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5819" r="38256"/>
          <a:stretch/>
        </p:blipFill>
        <p:spPr>
          <a:xfrm>
            <a:off x="3929482" y="6685517"/>
            <a:ext cx="3564419" cy="3761510"/>
          </a:xfrm>
          <a:prstGeom prst="rect">
            <a:avLst/>
          </a:prstGeom>
        </p:spPr>
      </p:pic>
      <p:pic>
        <p:nvPicPr>
          <p:cNvPr id="26" name="Picture 2">
            <a:extLst>
              <a:ext uri="{FF2B5EF4-FFF2-40B4-BE49-F238E27FC236}">
                <a16:creationId xmlns:a16="http://schemas.microsoft.com/office/drawing/2014/main" id="{CB552459-509B-EFE7-7D2A-930ABD7471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47045" y="8793457"/>
            <a:ext cx="3002121" cy="1681183"/>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25C0CEF9-F269-AF20-21E1-BF9FC7F700EB}"/>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val="0"/>
              </a:ext>
            </a:extLst>
          </a:blip>
          <a:stretch>
            <a:fillRect/>
          </a:stretch>
        </p:blipFill>
        <p:spPr>
          <a:xfrm>
            <a:off x="2682769" y="3250788"/>
            <a:ext cx="2391414" cy="1793560"/>
          </a:xfrm>
          <a:prstGeom prst="rect">
            <a:avLst/>
          </a:prstGeom>
        </p:spPr>
      </p:pic>
      <p:pic>
        <p:nvPicPr>
          <p:cNvPr id="30" name="Image 29">
            <a:extLst>
              <a:ext uri="{FF2B5EF4-FFF2-40B4-BE49-F238E27FC236}">
                <a16:creationId xmlns:a16="http://schemas.microsoft.com/office/drawing/2014/main" id="{AE305756-0DDD-A79D-7D85-3DAF8406AA45}"/>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4000"/>
                    </a14:imgEffect>
                  </a14:imgLayer>
                </a14:imgProps>
              </a:ext>
              <a:ext uri="{28A0092B-C50C-407E-A947-70E740481C1C}">
                <a14:useLocalDpi xmlns:a14="http://schemas.microsoft.com/office/drawing/2010/main" val="0"/>
              </a:ext>
            </a:extLst>
          </a:blip>
          <a:stretch>
            <a:fillRect/>
          </a:stretch>
        </p:blipFill>
        <p:spPr>
          <a:xfrm>
            <a:off x="5144411" y="3267181"/>
            <a:ext cx="2364780" cy="1773585"/>
          </a:xfrm>
          <a:prstGeom prst="rect">
            <a:avLst/>
          </a:prstGeom>
        </p:spPr>
      </p:pic>
      <p:pic>
        <p:nvPicPr>
          <p:cNvPr id="32" name="Image 31">
            <a:extLst>
              <a:ext uri="{FF2B5EF4-FFF2-40B4-BE49-F238E27FC236}">
                <a16:creationId xmlns:a16="http://schemas.microsoft.com/office/drawing/2014/main" id="{6A8FF992-2247-754D-6AE6-EC872183F1AD}"/>
              </a:ext>
            </a:extLst>
          </p:cNvPr>
          <p:cNvPicPr>
            <a:picLocks noChangeAspect="1"/>
          </p:cNvPicPr>
          <p:nvPr/>
        </p:nvPicPr>
        <p:blipFill>
          <a:blip r:embed="rId10">
            <a:extLst>
              <a:ext uri="{BEBA8EAE-BF5A-486C-A8C5-ECC9F3942E4B}">
                <a14:imgProps xmlns:a14="http://schemas.microsoft.com/office/drawing/2010/main">
                  <a14:imgLayer r:embed="rId11">
                    <a14:imgEffect>
                      <a14:saturation sat="119000"/>
                    </a14:imgEffect>
                    <a14:imgEffect>
                      <a14:brightnessContrast bright="35000"/>
                    </a14:imgEffect>
                  </a14:imgLayer>
                </a14:imgProps>
              </a:ext>
              <a:ext uri="{28A0092B-C50C-407E-A947-70E740481C1C}">
                <a14:useLocalDpi xmlns:a14="http://schemas.microsoft.com/office/drawing/2010/main" val="0"/>
              </a:ext>
            </a:extLst>
          </a:blip>
          <a:stretch>
            <a:fillRect/>
          </a:stretch>
        </p:blipFill>
        <p:spPr>
          <a:xfrm>
            <a:off x="53494" y="1595816"/>
            <a:ext cx="2583712" cy="3444950"/>
          </a:xfrm>
          <a:prstGeom prst="rect">
            <a:avLst/>
          </a:prstGeom>
        </p:spPr>
      </p:pic>
      <p:sp>
        <p:nvSpPr>
          <p:cNvPr id="33" name="ZoneTexte 32">
            <a:extLst>
              <a:ext uri="{FF2B5EF4-FFF2-40B4-BE49-F238E27FC236}">
                <a16:creationId xmlns:a16="http://schemas.microsoft.com/office/drawing/2014/main" id="{D2E41857-B401-501A-9955-5435BA3D7FDA}"/>
              </a:ext>
            </a:extLst>
          </p:cNvPr>
          <p:cNvSpPr txBox="1"/>
          <p:nvPr/>
        </p:nvSpPr>
        <p:spPr>
          <a:xfrm>
            <a:off x="103967" y="5116867"/>
            <a:ext cx="7319809" cy="938719"/>
          </a:xfrm>
          <a:prstGeom prst="rect">
            <a:avLst/>
          </a:prstGeom>
          <a:noFill/>
        </p:spPr>
        <p:txBody>
          <a:bodyPr wrap="square" rtlCol="0">
            <a:spAutoFit/>
          </a:bodyPr>
          <a:lstStyle/>
          <a:p>
            <a:pPr algn="just"/>
            <a:r>
              <a:rPr lang="fr-FR" sz="1100" dirty="0">
                <a:latin typeface="Montserrat" panose="00000500000000000000" pitchFamily="2" charset="0"/>
              </a:rPr>
              <a:t>Ce nouvel aménagement, réalisé par l’entreprise EIFFAGE, représente un investissement de 120 000€ HT pour la Commune. </a:t>
            </a:r>
          </a:p>
          <a:p>
            <a:pPr algn="just"/>
            <a:r>
              <a:rPr lang="fr-FR" sz="1100" dirty="0">
                <a:latin typeface="Montserrat" panose="00000500000000000000" pitchFamily="2" charset="0"/>
              </a:rPr>
              <a:t>Plusieurs subventions viendront également faire baisser le coût de cette nouvelle route, grâce à la participation de la Collectivité Européenne d’Alsace, de la Région GRAND EST, de LEADER (fonds européens).</a:t>
            </a:r>
          </a:p>
        </p:txBody>
      </p:sp>
      <p:cxnSp>
        <p:nvCxnSpPr>
          <p:cNvPr id="6" name="Connecteur droit avec flèche 5">
            <a:extLst>
              <a:ext uri="{FF2B5EF4-FFF2-40B4-BE49-F238E27FC236}">
                <a16:creationId xmlns:a16="http://schemas.microsoft.com/office/drawing/2014/main" id="{E206D354-DD93-8D07-42A0-FB48916CF531}"/>
              </a:ext>
            </a:extLst>
          </p:cNvPr>
          <p:cNvCxnSpPr>
            <a:cxnSpLocks/>
          </p:cNvCxnSpPr>
          <p:nvPr/>
        </p:nvCxnSpPr>
        <p:spPr>
          <a:xfrm flipV="1">
            <a:off x="4174434" y="7919500"/>
            <a:ext cx="0" cy="1184743"/>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1232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Image 26">
            <a:extLst>
              <a:ext uri="{FF2B5EF4-FFF2-40B4-BE49-F238E27FC236}">
                <a16:creationId xmlns:a16="http://schemas.microsoft.com/office/drawing/2014/main" id="{51D5C94D-EAD9-C7B6-E13C-1ACB330ECD4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8000"/>
                    </a14:imgEffect>
                    <a14:imgEffect>
                      <a14:brightnessContrast bright="4000"/>
                    </a14:imgEffect>
                  </a14:imgLayer>
                </a14:imgProps>
              </a:ext>
              <a:ext uri="{28A0092B-C50C-407E-A947-70E740481C1C}">
                <a14:useLocalDpi xmlns:a14="http://schemas.microsoft.com/office/drawing/2010/main" val="0"/>
              </a:ext>
            </a:extLst>
          </a:blip>
          <a:srcRect b="5794"/>
          <a:stretch/>
        </p:blipFill>
        <p:spPr>
          <a:xfrm>
            <a:off x="3365835" y="6275661"/>
            <a:ext cx="3919363" cy="2769214"/>
          </a:xfrm>
          <a:prstGeom prst="rect">
            <a:avLst/>
          </a:prstGeom>
        </p:spPr>
      </p:pic>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4" cstate="print"/>
          <a:stretch>
            <a:fillRect/>
          </a:stretch>
        </p:blipFill>
        <p:spPr>
          <a:xfrm>
            <a:off x="6242261" y="244786"/>
            <a:ext cx="595570" cy="716058"/>
          </a:xfrm>
          <a:prstGeom prst="rect">
            <a:avLst/>
          </a:prstGeom>
        </p:spPr>
      </p:pic>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627438"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3779837" y="51762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5">
            <a:extLst>
              <a:ext uri="{FF2B5EF4-FFF2-40B4-BE49-F238E27FC236}">
                <a16:creationId xmlns:a16="http://schemas.microsoft.com/office/drawing/2014/main" id="{8752DFBF-BA23-EA2A-3AD5-F0E220F5008E}"/>
              </a:ext>
            </a:extLst>
          </p:cNvPr>
          <p:cNvSpPr>
            <a:spLocks noChangeArrowheads="1"/>
          </p:cNvSpPr>
          <p:nvPr/>
        </p:nvSpPr>
        <p:spPr bwMode="auto">
          <a:xfrm>
            <a:off x="152400" y="1524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19">
            <a:extLst>
              <a:ext uri="{FF2B5EF4-FFF2-40B4-BE49-F238E27FC236}">
                <a16:creationId xmlns:a16="http://schemas.microsoft.com/office/drawing/2014/main" id="{EDA43CD9-9877-8AB3-B777-D3B27AE45301}"/>
              </a:ext>
            </a:extLst>
          </p:cNvPr>
          <p:cNvSpPr/>
          <p:nvPr/>
        </p:nvSpPr>
        <p:spPr>
          <a:xfrm>
            <a:off x="152400" y="1239585"/>
            <a:ext cx="7416908"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ATELIER « CONDUITE ET PREVENTION ROUTIERE »</a:t>
            </a:r>
          </a:p>
        </p:txBody>
      </p:sp>
      <p:sp>
        <p:nvSpPr>
          <p:cNvPr id="8" name="ZoneTexte 7">
            <a:extLst>
              <a:ext uri="{FF2B5EF4-FFF2-40B4-BE49-F238E27FC236}">
                <a16:creationId xmlns:a16="http://schemas.microsoft.com/office/drawing/2014/main" id="{F086EC02-2D26-A19B-81E9-7D5810501F25}"/>
              </a:ext>
            </a:extLst>
          </p:cNvPr>
          <p:cNvSpPr txBox="1"/>
          <p:nvPr/>
        </p:nvSpPr>
        <p:spPr>
          <a:xfrm>
            <a:off x="131324" y="1733110"/>
            <a:ext cx="4845626" cy="2123658"/>
          </a:xfrm>
          <a:prstGeom prst="rect">
            <a:avLst/>
          </a:prstGeom>
          <a:noFill/>
        </p:spPr>
        <p:txBody>
          <a:bodyPr wrap="square">
            <a:spAutoFit/>
          </a:bodyPr>
          <a:lstStyle/>
          <a:p>
            <a:pPr algn="just"/>
            <a:r>
              <a:rPr lang="fr-FR" sz="1100" dirty="0">
                <a:latin typeface="Montserrat" panose="00000500000000000000" pitchFamily="2" charset="0"/>
              </a:rPr>
              <a:t>Il reste encore des places !</a:t>
            </a:r>
          </a:p>
          <a:p>
            <a:pPr algn="just"/>
            <a:r>
              <a:rPr lang="fr-FR" sz="1100" dirty="0">
                <a:latin typeface="Montserrat" panose="00000500000000000000" pitchFamily="2" charset="0"/>
              </a:rPr>
              <a:t>Pour rappel, la commune offre, en partenariat avec l’association Inter Régime Atout Age Alsace et les Auto Ecole LARGER, un atelier CONDUITE ET PREVENTION ROUTIERE.</a:t>
            </a:r>
          </a:p>
          <a:p>
            <a:pPr algn="just"/>
            <a:r>
              <a:rPr lang="fr-FR" sz="1100" dirty="0">
                <a:latin typeface="Montserrat" panose="00000500000000000000" pitchFamily="2" charset="0"/>
              </a:rPr>
              <a:t>Cette journée est totalement gratuite et ouverte aux plus de 55 ans.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Elle se tiendra le Jeudi 10 octobre 2024 à la petite salle polyvalente, rue du stade, de 08h à 12h et de 13h30 à 17h. </a:t>
            </a:r>
          </a:p>
          <a:p>
            <a:pPr algn="just"/>
            <a:r>
              <a:rPr lang="fr-FR" sz="1100" dirty="0">
                <a:latin typeface="Montserrat" panose="00000500000000000000" pitchFamily="2" charset="0"/>
              </a:rPr>
              <a:t>Le repas sera pris en commun pour ceux qui le désirent, à la charge de chacun.</a:t>
            </a:r>
          </a:p>
          <a:p>
            <a:pPr algn="just"/>
            <a:r>
              <a:rPr lang="fr-FR" sz="1100" dirty="0">
                <a:latin typeface="Montserrat" panose="00000500000000000000" pitchFamily="2" charset="0"/>
              </a:rPr>
              <a:t>Contactez la mairie pour vous inscrire !</a:t>
            </a:r>
          </a:p>
        </p:txBody>
      </p:sp>
      <p:sp>
        <p:nvSpPr>
          <p:cNvPr id="11" name="Rectangle 10">
            <a:extLst>
              <a:ext uri="{FF2B5EF4-FFF2-40B4-BE49-F238E27FC236}">
                <a16:creationId xmlns:a16="http://schemas.microsoft.com/office/drawing/2014/main" id="{15B0C51D-821B-48DF-33BF-2D42F767E78D}"/>
              </a:ext>
            </a:extLst>
          </p:cNvPr>
          <p:cNvSpPr/>
          <p:nvPr/>
        </p:nvSpPr>
        <p:spPr>
          <a:xfrm>
            <a:off x="152400" y="3949303"/>
            <a:ext cx="7428350"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SPORT : OUVERTURE D’UNE SALLE DE CROSSFIT</a:t>
            </a:r>
          </a:p>
        </p:txBody>
      </p:sp>
      <p:pic>
        <p:nvPicPr>
          <p:cNvPr id="21" name="Image 20">
            <a:extLst>
              <a:ext uri="{FF2B5EF4-FFF2-40B4-BE49-F238E27FC236}">
                <a16:creationId xmlns:a16="http://schemas.microsoft.com/office/drawing/2014/main" id="{0A50F7FE-CA9C-5529-613B-11075E605EF3}"/>
              </a:ext>
            </a:extLst>
          </p:cNvPr>
          <p:cNvPicPr>
            <a:picLocks noChangeAspect="1"/>
          </p:cNvPicPr>
          <p:nvPr/>
        </p:nvPicPr>
        <p:blipFill rotWithShape="1">
          <a:blip r:embed="rId5">
            <a:extLst>
              <a:ext uri="{28A0092B-C50C-407E-A947-70E740481C1C}">
                <a14:useLocalDpi xmlns:a14="http://schemas.microsoft.com/office/drawing/2010/main" val="0"/>
              </a:ext>
            </a:extLst>
          </a:blip>
          <a:srcRect b="36022"/>
          <a:stretch/>
        </p:blipFill>
        <p:spPr>
          <a:xfrm>
            <a:off x="5115200" y="1731796"/>
            <a:ext cx="2313151" cy="2049573"/>
          </a:xfrm>
          <a:prstGeom prst="rect">
            <a:avLst/>
          </a:prstGeom>
        </p:spPr>
      </p:pic>
      <p:sp>
        <p:nvSpPr>
          <p:cNvPr id="2" name="ZoneTexte 1">
            <a:extLst>
              <a:ext uri="{FF2B5EF4-FFF2-40B4-BE49-F238E27FC236}">
                <a16:creationId xmlns:a16="http://schemas.microsoft.com/office/drawing/2014/main" id="{B99D0F69-A5B5-7EB0-4797-85ED4180AD78}"/>
              </a:ext>
            </a:extLst>
          </p:cNvPr>
          <p:cNvSpPr txBox="1"/>
          <p:nvPr/>
        </p:nvSpPr>
        <p:spPr>
          <a:xfrm>
            <a:off x="152399" y="4419208"/>
            <a:ext cx="7275951" cy="1785104"/>
          </a:xfrm>
          <a:prstGeom prst="rect">
            <a:avLst/>
          </a:prstGeom>
          <a:noFill/>
        </p:spPr>
        <p:txBody>
          <a:bodyPr wrap="square">
            <a:spAutoFit/>
          </a:bodyPr>
          <a:lstStyle/>
          <a:p>
            <a:pPr algn="just"/>
            <a:r>
              <a:rPr lang="fr-FR" sz="1100" dirty="0">
                <a:latin typeface="Montserrat" panose="00000500000000000000" pitchFamily="2" charset="0"/>
              </a:rPr>
              <a:t>La première salle de CrossFit du Sundgau vient d’ouvrir ses portes à TAGOLSHEIM !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Le CrossFit est une technique de conditionnement physique qui permet une amélioration significative de l’état de santé de ses pratiquants par l’exécution de mouvements fonctionnels à haute intensité et en variation constante.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Vous pouvez désormais pratiquer ce sport à Tagolsheim dans la ZAC 9 rue de la Taillanderie grâce aux conseils de Lionel MEDINA. </a:t>
            </a:r>
          </a:p>
          <a:p>
            <a:pPr algn="just"/>
            <a:r>
              <a:rPr lang="fr-FR" sz="1100" dirty="0">
                <a:latin typeface="Montserrat" panose="00000500000000000000" pitchFamily="2" charset="0"/>
              </a:rPr>
              <a:t>La salle est en accès libre tous les jours de 6h à 22h. Du lundi au samedi des cours collectifs vous sont également proposés. </a:t>
            </a:r>
          </a:p>
        </p:txBody>
      </p:sp>
      <p:pic>
        <p:nvPicPr>
          <p:cNvPr id="29" name="Image 28">
            <a:extLst>
              <a:ext uri="{FF2B5EF4-FFF2-40B4-BE49-F238E27FC236}">
                <a16:creationId xmlns:a16="http://schemas.microsoft.com/office/drawing/2014/main" id="{7BCFB5C1-2166-3468-32E9-2D15FD0DD8D2}"/>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2000"/>
                    </a14:imgEffect>
                  </a14:imgLayer>
                </a14:imgProps>
              </a:ext>
              <a:ext uri="{28A0092B-C50C-407E-A947-70E740481C1C}">
                <a14:useLocalDpi xmlns:a14="http://schemas.microsoft.com/office/drawing/2010/main" val="0"/>
              </a:ext>
            </a:extLst>
          </a:blip>
          <a:srcRect t="27327"/>
          <a:stretch/>
        </p:blipFill>
        <p:spPr>
          <a:xfrm>
            <a:off x="4019959" y="9125415"/>
            <a:ext cx="2611113" cy="1423189"/>
          </a:xfrm>
          <a:prstGeom prst="rect">
            <a:avLst/>
          </a:prstGeom>
        </p:spPr>
      </p:pic>
      <p:sp>
        <p:nvSpPr>
          <p:cNvPr id="30" name="ZoneTexte 29">
            <a:extLst>
              <a:ext uri="{FF2B5EF4-FFF2-40B4-BE49-F238E27FC236}">
                <a16:creationId xmlns:a16="http://schemas.microsoft.com/office/drawing/2014/main" id="{ED6932CD-DE41-FE8B-C4E0-D3E1F63A8728}"/>
              </a:ext>
            </a:extLst>
          </p:cNvPr>
          <p:cNvSpPr txBox="1"/>
          <p:nvPr/>
        </p:nvSpPr>
        <p:spPr>
          <a:xfrm>
            <a:off x="410671" y="9345706"/>
            <a:ext cx="2756587" cy="830997"/>
          </a:xfrm>
          <a:prstGeom prst="rect">
            <a:avLst/>
          </a:prstGeom>
          <a:noFill/>
        </p:spPr>
        <p:txBody>
          <a:bodyPr wrap="square">
            <a:spAutoFit/>
          </a:bodyPr>
          <a:lstStyle/>
          <a:p>
            <a:pPr algn="just"/>
            <a:r>
              <a:rPr lang="fr-FR" sz="1200" dirty="0">
                <a:latin typeface="Montserrat" panose="00000500000000000000" pitchFamily="2" charset="0"/>
              </a:rPr>
              <a:t>Plus de renseignements  : </a:t>
            </a:r>
          </a:p>
          <a:p>
            <a:pPr algn="just"/>
            <a:r>
              <a:rPr lang="fr-FR" sz="1200" dirty="0">
                <a:latin typeface="Montserrat" panose="00000500000000000000" pitchFamily="2" charset="0"/>
              </a:rPr>
              <a:t>06.87.95.28.11</a:t>
            </a:r>
          </a:p>
          <a:p>
            <a:pPr algn="just"/>
            <a:r>
              <a:rPr lang="fr-FR" sz="1200" dirty="0">
                <a:latin typeface="Montserrat" panose="00000500000000000000" pitchFamily="2" charset="0"/>
                <a:hlinkClick r:id="rId8"/>
              </a:rPr>
              <a:t>lionel@crossfit-tago.fr</a:t>
            </a:r>
            <a:endParaRPr lang="fr-FR" sz="1200" dirty="0">
              <a:latin typeface="Montserrat" panose="00000500000000000000" pitchFamily="2" charset="0"/>
            </a:endParaRPr>
          </a:p>
          <a:p>
            <a:pPr algn="just"/>
            <a:r>
              <a:rPr lang="fr-FR" sz="1200" dirty="0">
                <a:latin typeface="Montserrat" panose="00000500000000000000" pitchFamily="2" charset="0"/>
              </a:rPr>
              <a:t>www.crossfit-tago.fr</a:t>
            </a:r>
            <a:endParaRPr lang="fr-FR" sz="1050" dirty="0">
              <a:latin typeface="Montserrat" panose="00000500000000000000" pitchFamily="2" charset="0"/>
            </a:endParaRPr>
          </a:p>
        </p:txBody>
      </p:sp>
      <p:pic>
        <p:nvPicPr>
          <p:cNvPr id="32" name="Image 31">
            <a:extLst>
              <a:ext uri="{FF2B5EF4-FFF2-40B4-BE49-F238E27FC236}">
                <a16:creationId xmlns:a16="http://schemas.microsoft.com/office/drawing/2014/main" id="{161A8AF3-F4CB-C202-4B80-4D21F361FE7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35000"/>
                    </a14:imgEffect>
                  </a14:imgLayer>
                </a14:imgProps>
              </a:ext>
            </a:extLst>
          </a:blip>
          <a:stretch>
            <a:fillRect/>
          </a:stretch>
        </p:blipFill>
        <p:spPr>
          <a:xfrm>
            <a:off x="212577" y="6267576"/>
            <a:ext cx="2954682" cy="2769215"/>
          </a:xfrm>
          <a:prstGeom prst="rect">
            <a:avLst/>
          </a:prstGeom>
        </p:spPr>
      </p:pic>
      <p:pic>
        <p:nvPicPr>
          <p:cNvPr id="25" name="Image 24">
            <a:extLst>
              <a:ext uri="{FF2B5EF4-FFF2-40B4-BE49-F238E27FC236}">
                <a16:creationId xmlns:a16="http://schemas.microsoft.com/office/drawing/2014/main" id="{8349037E-EBBE-8BD0-3F56-69FBBDE57B1E}"/>
              </a:ext>
            </a:extLst>
          </p:cNvPr>
          <p:cNvPicPr>
            <a:picLocks noChangeAspect="1"/>
          </p:cNvPicPr>
          <p:nvPr/>
        </p:nvPicPr>
        <p:blipFill rotWithShape="1">
          <a:blip r:embed="rId11">
            <a:extLst>
              <a:ext uri="{28A0092B-C50C-407E-A947-70E740481C1C}">
                <a14:useLocalDpi xmlns:a14="http://schemas.microsoft.com/office/drawing/2010/main" val="0"/>
              </a:ext>
            </a:extLst>
          </a:blip>
          <a:srcRect l="70849" t="69268" r="12540" b="22297"/>
          <a:stretch/>
        </p:blipFill>
        <p:spPr>
          <a:xfrm>
            <a:off x="1168250" y="8636976"/>
            <a:ext cx="1043335" cy="397398"/>
          </a:xfrm>
          <a:prstGeom prst="rect">
            <a:avLst/>
          </a:prstGeom>
        </p:spPr>
      </p:pic>
    </p:spTree>
    <p:extLst>
      <p:ext uri="{BB962C8B-B14F-4D97-AF65-F5344CB8AC3E}">
        <p14:creationId xmlns:p14="http://schemas.microsoft.com/office/powerpoint/2010/main" val="1072976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D1806A5-C07A-0CCD-8729-B1036F940BC1}"/>
              </a:ext>
            </a:extLst>
          </p:cNvPr>
          <p:cNvPicPr>
            <a:picLocks noChangeAspect="1"/>
          </p:cNvPicPr>
          <p:nvPr/>
        </p:nvPicPr>
        <p:blipFill>
          <a:blip r:embed="rId2"/>
          <a:stretch>
            <a:fillRect/>
          </a:stretch>
        </p:blipFill>
        <p:spPr>
          <a:xfrm>
            <a:off x="0" y="1580495"/>
            <a:ext cx="2267043" cy="1616450"/>
          </a:xfrm>
          <a:prstGeom prst="rect">
            <a:avLst/>
          </a:prstGeom>
        </p:spPr>
      </p:pic>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3" cstate="print"/>
          <a:stretch>
            <a:fillRect/>
          </a:stretch>
        </p:blipFill>
        <p:spPr>
          <a:xfrm>
            <a:off x="6242261" y="244786"/>
            <a:ext cx="595570" cy="716058"/>
          </a:xfrm>
          <a:prstGeom prst="rect">
            <a:avLst/>
          </a:prstGeom>
        </p:spPr>
      </p:pic>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627438"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3779837" y="51762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5">
            <a:extLst>
              <a:ext uri="{FF2B5EF4-FFF2-40B4-BE49-F238E27FC236}">
                <a16:creationId xmlns:a16="http://schemas.microsoft.com/office/drawing/2014/main" id="{8752DFBF-BA23-EA2A-3AD5-F0E220F5008E}"/>
              </a:ext>
            </a:extLst>
          </p:cNvPr>
          <p:cNvSpPr>
            <a:spLocks noChangeArrowheads="1"/>
          </p:cNvSpPr>
          <p:nvPr/>
        </p:nvSpPr>
        <p:spPr bwMode="auto">
          <a:xfrm>
            <a:off x="152400" y="1524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19">
            <a:extLst>
              <a:ext uri="{FF2B5EF4-FFF2-40B4-BE49-F238E27FC236}">
                <a16:creationId xmlns:a16="http://schemas.microsoft.com/office/drawing/2014/main" id="{EDA43CD9-9877-8AB3-B777-D3B27AE45301}"/>
              </a:ext>
            </a:extLst>
          </p:cNvPr>
          <p:cNvSpPr/>
          <p:nvPr/>
        </p:nvSpPr>
        <p:spPr>
          <a:xfrm>
            <a:off x="158097" y="1160558"/>
            <a:ext cx="7416908"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JOURNEE EMPREINTE(S)</a:t>
            </a:r>
          </a:p>
        </p:txBody>
      </p:sp>
      <p:sp>
        <p:nvSpPr>
          <p:cNvPr id="8" name="ZoneTexte 7">
            <a:extLst>
              <a:ext uri="{FF2B5EF4-FFF2-40B4-BE49-F238E27FC236}">
                <a16:creationId xmlns:a16="http://schemas.microsoft.com/office/drawing/2014/main" id="{F086EC02-2D26-A19B-81E9-7D5810501F25}"/>
              </a:ext>
            </a:extLst>
          </p:cNvPr>
          <p:cNvSpPr txBox="1"/>
          <p:nvPr/>
        </p:nvSpPr>
        <p:spPr>
          <a:xfrm>
            <a:off x="2259179" y="1482747"/>
            <a:ext cx="2673041" cy="6186309"/>
          </a:xfrm>
          <a:prstGeom prst="rect">
            <a:avLst/>
          </a:prstGeom>
          <a:noFill/>
        </p:spPr>
        <p:txBody>
          <a:bodyPr wrap="square">
            <a:spAutoFit/>
          </a:bodyPr>
          <a:lstStyle/>
          <a:p>
            <a:pPr algn="just"/>
            <a:r>
              <a:rPr lang="fr-FR" sz="1100" dirty="0">
                <a:latin typeface="Montserrat" panose="00000500000000000000" pitchFamily="2" charset="0"/>
              </a:rPr>
              <a:t>Pour finir la façade de l’école annexe qui a été repeinte lors des vacances scolaires d’avril, la Commune et l’association « Le Monde de Jeanne » ont souhaité convier tous les Tagolsheimois, petits et grands, </a:t>
            </a:r>
            <a:r>
              <a:rPr lang="fr-FR" sz="1100" b="1" dirty="0">
                <a:latin typeface="Montserrat" panose="00000500000000000000" pitchFamily="2" charset="0"/>
              </a:rPr>
              <a:t>le samedi 29 juin</a:t>
            </a:r>
            <a:r>
              <a:rPr lang="fr-FR" sz="1100" dirty="0">
                <a:latin typeface="Montserrat" panose="00000500000000000000" pitchFamily="2" charset="0"/>
              </a:rPr>
              <a:t> à une journée </a:t>
            </a:r>
            <a:r>
              <a:rPr lang="fr-FR" sz="1100" dirty="0" err="1">
                <a:latin typeface="Montserrat" panose="00000500000000000000" pitchFamily="2" charset="0"/>
              </a:rPr>
              <a:t>street</a:t>
            </a:r>
            <a:r>
              <a:rPr lang="fr-FR" sz="1100" dirty="0">
                <a:latin typeface="Montserrat" panose="00000500000000000000" pitchFamily="2" charset="0"/>
              </a:rPr>
              <a:t> art !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Accompagnés par un grapheur bénévole du « Monde de Jeanne », Luc </a:t>
            </a:r>
            <a:r>
              <a:rPr lang="fr-FR" sz="1100" dirty="0" err="1">
                <a:latin typeface="Montserrat" panose="00000500000000000000" pitchFamily="2" charset="0"/>
              </a:rPr>
              <a:t>Ueberschlag</a:t>
            </a:r>
            <a:r>
              <a:rPr lang="fr-FR" sz="1100" dirty="0">
                <a:latin typeface="Montserrat" panose="00000500000000000000" pitchFamily="2" charset="0"/>
              </a:rPr>
              <a:t>, nous avons pu tous apposer nos mains ou un motif personnel sur le soubassement.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Vous avez été plus de 200 personnes à répondre présentes à ce beau moment de convivialité intergénérationnel et artistique. </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Toute la journée, Radio </a:t>
            </a:r>
            <a:r>
              <a:rPr lang="fr-FR" sz="1100" dirty="0" err="1">
                <a:latin typeface="Montserrat" panose="00000500000000000000" pitchFamily="2" charset="0"/>
              </a:rPr>
              <a:t>Quetsch</a:t>
            </a:r>
            <a:r>
              <a:rPr lang="fr-FR" sz="1100" dirty="0">
                <a:latin typeface="Montserrat" panose="00000500000000000000" pitchFamily="2" charset="0"/>
              </a:rPr>
              <a:t>, était présente et nous avons pu, grâce à nos consommations sur place, soutenir l’association « Le monde de Jeanne », que nous remercions d’avoir organisé cette si belle journée.</a:t>
            </a:r>
          </a:p>
          <a:p>
            <a:pPr algn="just"/>
            <a:endParaRPr lang="fr-FR" sz="1100" dirty="0">
              <a:latin typeface="Montserrat" panose="00000500000000000000" pitchFamily="2" charset="0"/>
            </a:endParaRPr>
          </a:p>
          <a:p>
            <a:pPr algn="just"/>
            <a:r>
              <a:rPr lang="fr-FR" sz="1100" dirty="0">
                <a:latin typeface="Montserrat" panose="00000500000000000000" pitchFamily="2" charset="0"/>
              </a:rPr>
              <a:t>Grâce à vous tous et à ce bel engouement, nous pouvons nous vanter d’avoir une des façades des plus décorées et des plus personnalisées du Sundgau </a:t>
            </a:r>
            <a:r>
              <a:rPr lang="fr-FR" sz="1100" dirty="0">
                <a:latin typeface="Montserrat" panose="00000500000000000000" pitchFamily="2" charset="0"/>
                <a:sym typeface="Wingdings" panose="05000000000000000000" pitchFamily="2" charset="2"/>
              </a:rPr>
              <a:t> .</a:t>
            </a:r>
          </a:p>
          <a:p>
            <a:pPr algn="just"/>
            <a:endParaRPr lang="fr-FR" sz="1100" dirty="0">
              <a:latin typeface="Montserrat" panose="00000500000000000000" pitchFamily="2" charset="0"/>
              <a:sym typeface="Wingdings" panose="05000000000000000000" pitchFamily="2" charset="2"/>
            </a:endParaRPr>
          </a:p>
          <a:p>
            <a:pPr algn="just"/>
            <a:endParaRPr lang="fr-FR" sz="1100" dirty="0">
              <a:latin typeface="Montserrat" panose="00000500000000000000" pitchFamily="2" charset="0"/>
              <a:sym typeface="Wingdings" panose="05000000000000000000" pitchFamily="2" charset="2"/>
            </a:endParaRPr>
          </a:p>
        </p:txBody>
      </p:sp>
      <p:pic>
        <p:nvPicPr>
          <p:cNvPr id="23" name="Image 22">
            <a:extLst>
              <a:ext uri="{FF2B5EF4-FFF2-40B4-BE49-F238E27FC236}">
                <a16:creationId xmlns:a16="http://schemas.microsoft.com/office/drawing/2014/main" id="{C7868EA7-4E5E-689A-8BAE-3171C8E16BEB}"/>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140000"/>
                    </a14:imgEffect>
                  </a14:imgLayer>
                </a14:imgProps>
              </a:ext>
              <a:ext uri="{28A0092B-C50C-407E-A947-70E740481C1C}">
                <a14:useLocalDpi xmlns:a14="http://schemas.microsoft.com/office/drawing/2010/main" val="0"/>
              </a:ext>
            </a:extLst>
          </a:blip>
          <a:srcRect t="-1" b="20012"/>
          <a:stretch/>
        </p:blipFill>
        <p:spPr>
          <a:xfrm>
            <a:off x="12297" y="3412492"/>
            <a:ext cx="2254746" cy="1382122"/>
          </a:xfrm>
          <a:prstGeom prst="rect">
            <a:avLst/>
          </a:prstGeom>
        </p:spPr>
      </p:pic>
      <p:pic>
        <p:nvPicPr>
          <p:cNvPr id="10" name="Image 9">
            <a:extLst>
              <a:ext uri="{FF2B5EF4-FFF2-40B4-BE49-F238E27FC236}">
                <a16:creationId xmlns:a16="http://schemas.microsoft.com/office/drawing/2014/main" id="{77CE254E-8B81-677E-B22A-03F71020C0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485191" y="1957649"/>
            <a:ext cx="3524705" cy="2643529"/>
          </a:xfrm>
          <a:prstGeom prst="rect">
            <a:avLst/>
          </a:prstGeom>
        </p:spPr>
      </p:pic>
      <p:pic>
        <p:nvPicPr>
          <p:cNvPr id="12" name="Image 11">
            <a:extLst>
              <a:ext uri="{FF2B5EF4-FFF2-40B4-BE49-F238E27FC236}">
                <a16:creationId xmlns:a16="http://schemas.microsoft.com/office/drawing/2014/main" id="{0E9FA440-02DA-35ED-6700-3B7FAF2711E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rot="5400000">
            <a:off x="2031240" y="7693304"/>
            <a:ext cx="3076891" cy="2309532"/>
          </a:xfrm>
          <a:prstGeom prst="rect">
            <a:avLst/>
          </a:prstGeom>
        </p:spPr>
      </p:pic>
      <p:pic>
        <p:nvPicPr>
          <p:cNvPr id="15" name="Image 14">
            <a:extLst>
              <a:ext uri="{FF2B5EF4-FFF2-40B4-BE49-F238E27FC236}">
                <a16:creationId xmlns:a16="http://schemas.microsoft.com/office/drawing/2014/main" id="{1C5D3698-70D0-4B84-8A35-F41CE4975A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9" y="4948184"/>
            <a:ext cx="2264791" cy="1698593"/>
          </a:xfrm>
          <a:prstGeom prst="rect">
            <a:avLst/>
          </a:prstGeom>
        </p:spPr>
      </p:pic>
      <p:pic>
        <p:nvPicPr>
          <p:cNvPr id="26" name="Image 25">
            <a:extLst>
              <a:ext uri="{FF2B5EF4-FFF2-40B4-BE49-F238E27FC236}">
                <a16:creationId xmlns:a16="http://schemas.microsoft.com/office/drawing/2014/main" id="{20E1FB8C-4C6D-23C0-7A9E-A37DE84F956C}"/>
              </a:ext>
            </a:extLst>
          </p:cNvPr>
          <p:cNvPicPr>
            <a:picLocks noChangeAspect="1"/>
          </p:cNvPicPr>
          <p:nvPr/>
        </p:nvPicPr>
        <p:blipFill>
          <a:blip r:embed="rId9">
            <a:extLst>
              <a:ext uri="{BEBA8EAE-BF5A-486C-A8C5-ECC9F3942E4B}">
                <a14:imgProps xmlns:a14="http://schemas.microsoft.com/office/drawing/2010/main">
                  <a14:imgLayer r:embed="rId10">
                    <a14:imgEffect>
                      <a14:saturation sat="116000"/>
                    </a14:imgEffect>
                  </a14:imgLayer>
                </a14:imgProps>
              </a:ext>
              <a:ext uri="{28A0092B-C50C-407E-A947-70E740481C1C}">
                <a14:useLocalDpi xmlns:a14="http://schemas.microsoft.com/office/drawing/2010/main" val="0"/>
              </a:ext>
            </a:extLst>
          </a:blip>
          <a:srcRect/>
          <a:stretch/>
        </p:blipFill>
        <p:spPr>
          <a:xfrm>
            <a:off x="-34626" y="6832263"/>
            <a:ext cx="2293806" cy="1722440"/>
          </a:xfrm>
          <a:prstGeom prst="rect">
            <a:avLst/>
          </a:prstGeom>
        </p:spPr>
      </p:pic>
      <p:pic>
        <p:nvPicPr>
          <p:cNvPr id="28" name="Image 27">
            <a:extLst>
              <a:ext uri="{FF2B5EF4-FFF2-40B4-BE49-F238E27FC236}">
                <a16:creationId xmlns:a16="http://schemas.microsoft.com/office/drawing/2014/main" id="{0855FE65-E6FE-B97D-0A86-1AB551E0EA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489" y="8654366"/>
            <a:ext cx="2309532" cy="1732149"/>
          </a:xfrm>
          <a:prstGeom prst="rect">
            <a:avLst/>
          </a:prstGeom>
        </p:spPr>
      </p:pic>
      <p:pic>
        <p:nvPicPr>
          <p:cNvPr id="2" name="Image 1">
            <a:extLst>
              <a:ext uri="{FF2B5EF4-FFF2-40B4-BE49-F238E27FC236}">
                <a16:creationId xmlns:a16="http://schemas.microsoft.com/office/drawing/2014/main" id="{B18D688B-C473-59A8-EF11-964AE599FEB2}"/>
              </a:ext>
            </a:extLst>
          </p:cNvPr>
          <p:cNvPicPr>
            <a:picLocks noChangeAspect="1"/>
          </p:cNvPicPr>
          <p:nvPr/>
        </p:nvPicPr>
        <p:blipFill rotWithShape="1">
          <a:blip r:embed="rId12">
            <a:extLst>
              <a:ext uri="{28A0092B-C50C-407E-A947-70E740481C1C}">
                <a14:useLocalDpi xmlns:a14="http://schemas.microsoft.com/office/drawing/2010/main" val="0"/>
              </a:ext>
            </a:extLst>
          </a:blip>
          <a:srcRect l="22847" t="32436" r="29252" b="15316"/>
          <a:stretch/>
        </p:blipFill>
        <p:spPr>
          <a:xfrm rot="5400000">
            <a:off x="4616354" y="7418386"/>
            <a:ext cx="3247175" cy="2658733"/>
          </a:xfrm>
          <a:prstGeom prst="rect">
            <a:avLst/>
          </a:prstGeom>
        </p:spPr>
      </p:pic>
      <p:pic>
        <p:nvPicPr>
          <p:cNvPr id="9" name="Image 8">
            <a:extLst>
              <a:ext uri="{FF2B5EF4-FFF2-40B4-BE49-F238E27FC236}">
                <a16:creationId xmlns:a16="http://schemas.microsoft.com/office/drawing/2014/main" id="{E998FF5B-F319-631A-EF27-DF9BFF254D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25779" y="5103461"/>
            <a:ext cx="2627453" cy="1970590"/>
          </a:xfrm>
          <a:prstGeom prst="rect">
            <a:avLst/>
          </a:prstGeom>
        </p:spPr>
      </p:pic>
    </p:spTree>
    <p:extLst>
      <p:ext uri="{BB962C8B-B14F-4D97-AF65-F5344CB8AC3E}">
        <p14:creationId xmlns:p14="http://schemas.microsoft.com/office/powerpoint/2010/main" val="2052723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9A0D83B-CEC9-BF34-6928-F110C62A9268}"/>
              </a:ext>
            </a:extLst>
          </p:cNvPr>
          <p:cNvSpPr/>
          <p:nvPr/>
        </p:nvSpPr>
        <p:spPr>
          <a:xfrm>
            <a:off x="1080000" y="148945"/>
            <a:ext cx="6479675" cy="396142"/>
          </a:xfrm>
          <a:prstGeom prst="rect">
            <a:avLst/>
          </a:prstGeom>
          <a:solidFill>
            <a:srgbClr val="3586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BE532694-98DA-189B-D40C-4EF75BB46357}"/>
              </a:ext>
            </a:extLst>
          </p:cNvPr>
          <p:cNvSpPr txBox="1"/>
          <p:nvPr/>
        </p:nvSpPr>
        <p:spPr>
          <a:xfrm>
            <a:off x="1215862" y="217173"/>
            <a:ext cx="2233304" cy="276999"/>
          </a:xfrm>
          <a:prstGeom prst="rect">
            <a:avLst/>
          </a:prstGeom>
          <a:noFill/>
        </p:spPr>
        <p:txBody>
          <a:bodyPr wrap="none" rtlCol="0" anchor="ctr">
            <a:spAutoFit/>
          </a:bodyPr>
          <a:lstStyle/>
          <a:p>
            <a:r>
              <a:rPr lang="fr-FR" sz="1200" spc="200" dirty="0">
                <a:solidFill>
                  <a:schemeClr val="bg1"/>
                </a:solidFill>
                <a:latin typeface="Montserrat ExtraBold" panose="00000900000000000000" pitchFamily="2" charset="0"/>
              </a:rPr>
              <a:t>TAGOLSHEIM INFOS</a:t>
            </a:r>
          </a:p>
        </p:txBody>
      </p:sp>
      <p:pic>
        <p:nvPicPr>
          <p:cNvPr id="19" name="object 18">
            <a:extLst>
              <a:ext uri="{FF2B5EF4-FFF2-40B4-BE49-F238E27FC236}">
                <a16:creationId xmlns:a16="http://schemas.microsoft.com/office/drawing/2014/main" id="{F9B7B629-7511-0A96-26C4-E8359D47B02F}"/>
              </a:ext>
            </a:extLst>
          </p:cNvPr>
          <p:cNvPicPr/>
          <p:nvPr/>
        </p:nvPicPr>
        <p:blipFill>
          <a:blip r:embed="rId2" cstate="print"/>
          <a:stretch>
            <a:fillRect/>
          </a:stretch>
        </p:blipFill>
        <p:spPr>
          <a:xfrm>
            <a:off x="6242261" y="244786"/>
            <a:ext cx="595570" cy="716058"/>
          </a:xfrm>
          <a:prstGeom prst="rect">
            <a:avLst/>
          </a:prstGeom>
        </p:spPr>
      </p:pic>
      <p:sp>
        <p:nvSpPr>
          <p:cNvPr id="5" name="Rectangle 2">
            <a:extLst>
              <a:ext uri="{FF2B5EF4-FFF2-40B4-BE49-F238E27FC236}">
                <a16:creationId xmlns:a16="http://schemas.microsoft.com/office/drawing/2014/main" id="{268859D1-53A7-8A5A-8EBD-A131A29A4FBC}"/>
              </a:ext>
            </a:extLst>
          </p:cNvPr>
          <p:cNvSpPr>
            <a:spLocks noChangeArrowheads="1"/>
          </p:cNvSpPr>
          <p:nvPr/>
        </p:nvSpPr>
        <p:spPr bwMode="auto">
          <a:xfrm>
            <a:off x="0" y="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3" name="AutoShape 2">
            <a:extLst>
              <a:ext uri="{FF2B5EF4-FFF2-40B4-BE49-F238E27FC236}">
                <a16:creationId xmlns:a16="http://schemas.microsoft.com/office/drawing/2014/main" id="{29B04AE0-84F5-192A-F822-1F09F14DB3F1}"/>
              </a:ext>
            </a:extLst>
          </p:cNvPr>
          <p:cNvSpPr>
            <a:spLocks noChangeAspect="1" noChangeArrowheads="1"/>
          </p:cNvSpPr>
          <p:nvPr/>
        </p:nvSpPr>
        <p:spPr bwMode="auto">
          <a:xfrm>
            <a:off x="3627438" y="51927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7" name="AutoShape 2">
            <a:extLst>
              <a:ext uri="{FF2B5EF4-FFF2-40B4-BE49-F238E27FC236}">
                <a16:creationId xmlns:a16="http://schemas.microsoft.com/office/drawing/2014/main" id="{66D24465-6F2F-14CB-401B-8676C278EEDC}"/>
              </a:ext>
            </a:extLst>
          </p:cNvPr>
          <p:cNvSpPr>
            <a:spLocks noChangeAspect="1" noChangeArrowheads="1"/>
          </p:cNvSpPr>
          <p:nvPr/>
        </p:nvSpPr>
        <p:spPr bwMode="auto">
          <a:xfrm>
            <a:off x="3779837" y="517623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3" name="Rectangle 5">
            <a:extLst>
              <a:ext uri="{FF2B5EF4-FFF2-40B4-BE49-F238E27FC236}">
                <a16:creationId xmlns:a16="http://schemas.microsoft.com/office/drawing/2014/main" id="{8752DFBF-BA23-EA2A-3AD5-F0E220F5008E}"/>
              </a:ext>
            </a:extLst>
          </p:cNvPr>
          <p:cNvSpPr>
            <a:spLocks noChangeArrowheads="1"/>
          </p:cNvSpPr>
          <p:nvPr/>
        </p:nvSpPr>
        <p:spPr bwMode="auto">
          <a:xfrm>
            <a:off x="152400" y="152400"/>
            <a:ext cx="7559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sp>
        <p:nvSpPr>
          <p:cNvPr id="20" name="Rectangle 19">
            <a:extLst>
              <a:ext uri="{FF2B5EF4-FFF2-40B4-BE49-F238E27FC236}">
                <a16:creationId xmlns:a16="http://schemas.microsoft.com/office/drawing/2014/main" id="{EDA43CD9-9877-8AB3-B777-D3B27AE45301}"/>
              </a:ext>
            </a:extLst>
          </p:cNvPr>
          <p:cNvSpPr/>
          <p:nvPr/>
        </p:nvSpPr>
        <p:spPr>
          <a:xfrm>
            <a:off x="152400" y="1239585"/>
            <a:ext cx="7416908"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JOURNEE EMPREINTE(S)</a:t>
            </a:r>
          </a:p>
        </p:txBody>
      </p:sp>
      <p:sp>
        <p:nvSpPr>
          <p:cNvPr id="8" name="ZoneTexte 7">
            <a:extLst>
              <a:ext uri="{FF2B5EF4-FFF2-40B4-BE49-F238E27FC236}">
                <a16:creationId xmlns:a16="http://schemas.microsoft.com/office/drawing/2014/main" id="{F086EC02-2D26-A19B-81E9-7D5810501F25}"/>
              </a:ext>
            </a:extLst>
          </p:cNvPr>
          <p:cNvSpPr txBox="1"/>
          <p:nvPr/>
        </p:nvSpPr>
        <p:spPr>
          <a:xfrm>
            <a:off x="113270" y="1637289"/>
            <a:ext cx="4970929" cy="4154984"/>
          </a:xfrm>
          <a:prstGeom prst="rect">
            <a:avLst/>
          </a:prstGeom>
          <a:noFill/>
        </p:spPr>
        <p:txBody>
          <a:bodyPr wrap="square">
            <a:spAutoFit/>
          </a:bodyPr>
          <a:lstStyle/>
          <a:p>
            <a:pPr algn="just"/>
            <a:endParaRPr lang="fr-FR" sz="1100" dirty="0">
              <a:latin typeface="Montserrat" panose="00000500000000000000" pitchFamily="2" charset="0"/>
              <a:sym typeface="Wingdings" panose="05000000000000000000" pitchFamily="2" charset="2"/>
            </a:endParaRPr>
          </a:p>
          <a:p>
            <a:pPr algn="just"/>
            <a:r>
              <a:rPr lang="fr-FR" sz="1100" dirty="0" err="1">
                <a:latin typeface="Montserrat" panose="00000500000000000000" pitchFamily="2" charset="0"/>
                <a:sym typeface="Wingdings" panose="05000000000000000000" pitchFamily="2" charset="2"/>
              </a:rPr>
              <a:t>Etre</a:t>
            </a:r>
            <a:r>
              <a:rPr lang="fr-FR" sz="1100" dirty="0">
                <a:latin typeface="Montserrat" panose="00000500000000000000" pitchFamily="2" charset="0"/>
                <a:sym typeface="Wingdings" panose="05000000000000000000" pitchFamily="2" charset="2"/>
              </a:rPr>
              <a:t> artiste demande de l’entrainement, ainsi u</a:t>
            </a:r>
            <a:r>
              <a:rPr lang="fr-FR" sz="1100" kern="100" dirty="0">
                <a:effectLst/>
                <a:latin typeface="Montserrat" panose="00000500000000000000" pitchFamily="2" charset="0"/>
                <a:ea typeface="Calibri" panose="020F0502020204030204" pitchFamily="34" charset="0"/>
                <a:cs typeface="Times New Roman" panose="02020603050405020304" pitchFamily="18" charset="0"/>
              </a:rPr>
              <a:t>ne cuve en béton, mise à disposition par la société "Eau et Economie" de Saint Bernard, et des bidons cédés par le garage Mazuc d'Altkirch ont permis à tous d'apprivoiser le geste du graffiti à la bombe et de laisser libre cours à son imagination sur ces supports. </a:t>
            </a:r>
          </a:p>
          <a:p>
            <a:pPr algn="just"/>
            <a:endParaRPr lang="fr-FR" sz="1100" kern="100" dirty="0">
              <a:latin typeface="Montserrat" panose="00000500000000000000" pitchFamily="2" charset="0"/>
              <a:ea typeface="Calibri" panose="020F0502020204030204" pitchFamily="34" charset="0"/>
              <a:cs typeface="Times New Roman" panose="02020603050405020304" pitchFamily="18" charset="0"/>
            </a:endParaRPr>
          </a:p>
          <a:p>
            <a:pPr algn="just"/>
            <a:r>
              <a:rPr lang="fr-FR" sz="1100" kern="100" dirty="0">
                <a:effectLst/>
                <a:latin typeface="Montserrat" panose="00000500000000000000" pitchFamily="2" charset="0"/>
                <a:ea typeface="Calibri" panose="020F0502020204030204" pitchFamily="34" charset="0"/>
                <a:cs typeface="Times New Roman" panose="02020603050405020304" pitchFamily="18" charset="0"/>
              </a:rPr>
              <a:t>Cette cuve, </a:t>
            </a:r>
            <a:r>
              <a:rPr lang="fr-FR" sz="1100" dirty="0">
                <a:latin typeface="Montserrat" panose="00000500000000000000" pitchFamily="2" charset="0"/>
                <a:sym typeface="Wingdings" panose="05000000000000000000" pitchFamily="2" charset="2"/>
              </a:rPr>
              <a:t>rachetée par la Commune, vient décorer notre intersection Route de Mulhouse – Lotissement Les Prés de </a:t>
            </a:r>
            <a:r>
              <a:rPr lang="fr-FR" sz="1100" dirty="0" err="1">
                <a:latin typeface="Montserrat" panose="00000500000000000000" pitchFamily="2" charset="0"/>
                <a:sym typeface="Wingdings" panose="05000000000000000000" pitchFamily="2" charset="2"/>
              </a:rPr>
              <a:t>Rollingen</a:t>
            </a:r>
            <a:r>
              <a:rPr lang="fr-FR" sz="1100" dirty="0">
                <a:latin typeface="Montserrat" panose="00000500000000000000" pitchFamily="2" charset="0"/>
                <a:sym typeface="Wingdings" panose="05000000000000000000" pitchFamily="2" charset="2"/>
              </a:rPr>
              <a:t>. </a:t>
            </a:r>
            <a:r>
              <a:rPr lang="fr-FR" sz="1100" dirty="0">
                <a:latin typeface="Montserrat" panose="00000500000000000000" pitchFamily="2" charset="0"/>
              </a:rPr>
              <a:t> </a:t>
            </a:r>
          </a:p>
          <a:p>
            <a:pPr algn="just"/>
            <a:endParaRPr lang="fr-FR" sz="1100" kern="100" dirty="0">
              <a:effectLst/>
              <a:latin typeface="Montserrat" panose="00000500000000000000" pitchFamily="2" charset="0"/>
              <a:ea typeface="Calibri" panose="020F0502020204030204" pitchFamily="34" charset="0"/>
              <a:cs typeface="Times New Roman" panose="02020603050405020304" pitchFamily="18"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a:p>
            <a:pPr algn="just"/>
            <a:endParaRPr lang="fr-FR" sz="1100" dirty="0">
              <a:latin typeface="Montserrat" panose="00000500000000000000" pitchFamily="2" charset="0"/>
            </a:endParaRPr>
          </a:p>
        </p:txBody>
      </p:sp>
      <p:pic>
        <p:nvPicPr>
          <p:cNvPr id="11" name="Image 10">
            <a:extLst>
              <a:ext uri="{FF2B5EF4-FFF2-40B4-BE49-F238E27FC236}">
                <a16:creationId xmlns:a16="http://schemas.microsoft.com/office/drawing/2014/main" id="{43E87D76-D07F-363A-858A-75636DFDFD8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408" y="3663173"/>
            <a:ext cx="1753495" cy="2336154"/>
          </a:xfrm>
          <a:prstGeom prst="rect">
            <a:avLst/>
          </a:prstGeom>
        </p:spPr>
      </p:pic>
      <p:pic>
        <p:nvPicPr>
          <p:cNvPr id="14" name="Image 13">
            <a:extLst>
              <a:ext uri="{FF2B5EF4-FFF2-40B4-BE49-F238E27FC236}">
                <a16:creationId xmlns:a16="http://schemas.microsoft.com/office/drawing/2014/main" id="{565C0F95-6892-09FA-8398-700AF7DCE8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6267" y="1742639"/>
            <a:ext cx="2320641" cy="1740481"/>
          </a:xfrm>
          <a:prstGeom prst="rect">
            <a:avLst/>
          </a:prstGeom>
        </p:spPr>
      </p:pic>
      <p:sp>
        <p:nvSpPr>
          <p:cNvPr id="18" name="Rectangle 17">
            <a:extLst>
              <a:ext uri="{FF2B5EF4-FFF2-40B4-BE49-F238E27FC236}">
                <a16:creationId xmlns:a16="http://schemas.microsoft.com/office/drawing/2014/main" id="{FD8DD387-556F-C6BB-4CE5-1913524ABE4A}"/>
              </a:ext>
            </a:extLst>
          </p:cNvPr>
          <p:cNvSpPr/>
          <p:nvPr/>
        </p:nvSpPr>
        <p:spPr>
          <a:xfrm>
            <a:off x="152400" y="6877737"/>
            <a:ext cx="7416908" cy="331084"/>
          </a:xfrm>
          <a:prstGeom prst="rect">
            <a:avLst/>
          </a:prstGeom>
          <a:solidFill>
            <a:srgbClr val="3586C7"/>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latin typeface="Montserrat ExtraBold" panose="00000900000000000000" pitchFamily="2" charset="0"/>
              </a:rPr>
              <a:t>KERMESSE DE L ECOLE</a:t>
            </a:r>
          </a:p>
        </p:txBody>
      </p:sp>
      <p:sp>
        <p:nvSpPr>
          <p:cNvPr id="6" name="ZoneTexte 5">
            <a:extLst>
              <a:ext uri="{FF2B5EF4-FFF2-40B4-BE49-F238E27FC236}">
                <a16:creationId xmlns:a16="http://schemas.microsoft.com/office/drawing/2014/main" id="{D46C5FFE-DDC4-9943-8B08-85662DDBA343}"/>
              </a:ext>
            </a:extLst>
          </p:cNvPr>
          <p:cNvSpPr txBox="1"/>
          <p:nvPr/>
        </p:nvSpPr>
        <p:spPr>
          <a:xfrm>
            <a:off x="58271" y="5978010"/>
            <a:ext cx="4859301" cy="938719"/>
          </a:xfrm>
          <a:prstGeom prst="rect">
            <a:avLst/>
          </a:prstGeom>
          <a:noFill/>
        </p:spPr>
        <p:txBody>
          <a:bodyPr wrap="square" rtlCol="0">
            <a:spAutoFit/>
          </a:bodyPr>
          <a:lstStyle/>
          <a:p>
            <a:pPr algn="just"/>
            <a:r>
              <a:rPr lang="fr-FR" sz="1100" kern="100" dirty="0">
                <a:effectLst/>
                <a:latin typeface="Montserrat" panose="00000500000000000000" pitchFamily="2" charset="0"/>
                <a:ea typeface="Calibri" panose="020F0502020204030204" pitchFamily="34" charset="0"/>
                <a:cs typeface="Times New Roman" panose="02020603050405020304" pitchFamily="18" charset="0"/>
              </a:rPr>
              <a:t>Cette fresque a été inaugurée par Monsieur le Maire en présence de l'équipe municipale, des membres de l’association « Le Monde de Jeanne » et de Mme Miranda en charge de la Culture et du Tourisme au sein de la communauté de communes et des habitants du village. </a:t>
            </a:r>
          </a:p>
        </p:txBody>
      </p:sp>
      <p:pic>
        <p:nvPicPr>
          <p:cNvPr id="10" name="Image 9">
            <a:extLst>
              <a:ext uri="{FF2B5EF4-FFF2-40B4-BE49-F238E27FC236}">
                <a16:creationId xmlns:a16="http://schemas.microsoft.com/office/drawing/2014/main" id="{6CD43718-0E6D-6C87-C01A-65B159ABA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262" y="3652040"/>
            <a:ext cx="3122521" cy="2340764"/>
          </a:xfrm>
          <a:prstGeom prst="rect">
            <a:avLst/>
          </a:prstGeom>
        </p:spPr>
      </p:pic>
      <p:pic>
        <p:nvPicPr>
          <p:cNvPr id="21" name="Image 20">
            <a:extLst>
              <a:ext uri="{FF2B5EF4-FFF2-40B4-BE49-F238E27FC236}">
                <a16:creationId xmlns:a16="http://schemas.microsoft.com/office/drawing/2014/main" id="{43D48655-54E9-5B5D-2CEA-E9B73998D4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711099" y="4037208"/>
            <a:ext cx="3081345" cy="2311009"/>
          </a:xfrm>
          <a:prstGeom prst="rect">
            <a:avLst/>
          </a:prstGeom>
        </p:spPr>
      </p:pic>
      <p:sp>
        <p:nvSpPr>
          <p:cNvPr id="2" name="ZoneTexte 1">
            <a:extLst>
              <a:ext uri="{FF2B5EF4-FFF2-40B4-BE49-F238E27FC236}">
                <a16:creationId xmlns:a16="http://schemas.microsoft.com/office/drawing/2014/main" id="{46F0012E-C13D-0E1B-1D71-599CF6E7627D}"/>
              </a:ext>
            </a:extLst>
          </p:cNvPr>
          <p:cNvSpPr txBox="1"/>
          <p:nvPr/>
        </p:nvSpPr>
        <p:spPr>
          <a:xfrm>
            <a:off x="152400" y="9108534"/>
            <a:ext cx="7308640" cy="1554272"/>
          </a:xfrm>
          <a:prstGeom prst="rect">
            <a:avLst/>
          </a:prstGeom>
          <a:noFill/>
        </p:spPr>
        <p:txBody>
          <a:bodyPr wrap="square" rtlCol="0">
            <a:spAutoFit/>
          </a:bodyPr>
          <a:lstStyle/>
          <a:p>
            <a:pPr algn="just"/>
            <a:r>
              <a:rPr lang="fr-FR" sz="1100" dirty="0">
                <a:effectLst/>
                <a:latin typeface="Montserrat" panose="00000500000000000000" pitchFamily="2" charset="0"/>
              </a:rPr>
              <a:t>Merci à toutes les familles dont la participation à permis de récolter des fonds. Cela permettra de financer de futurs projets pour les enfants de l’école.</a:t>
            </a:r>
          </a:p>
          <a:p>
            <a:pPr algn="just"/>
            <a:r>
              <a:rPr lang="fr-FR" sz="1100" dirty="0">
                <a:effectLst/>
                <a:latin typeface="Montserrat" panose="00000500000000000000" pitchFamily="2" charset="0"/>
              </a:rPr>
              <a:t>Un grand merci également aux 50 bénévoles qui ont installé, rangé et tenu les stands, ainsi qu’aux 40 parents et proches pâtissiers qui ont régalé les gourmands.</a:t>
            </a:r>
          </a:p>
          <a:p>
            <a:pPr algn="just"/>
            <a:endParaRPr lang="fr-FR" sz="1100" dirty="0">
              <a:effectLst/>
              <a:latin typeface="Montserrat" panose="00000500000000000000" pitchFamily="2" charset="0"/>
            </a:endParaRPr>
          </a:p>
          <a:p>
            <a:pPr algn="just"/>
            <a:r>
              <a:rPr lang="fr-FR" sz="1100" dirty="0">
                <a:effectLst/>
                <a:latin typeface="Montserrat" panose="00000500000000000000" pitchFamily="2" charset="0"/>
              </a:rPr>
              <a:t>Si en tant que parents d’élèves vous souhaitez vous investir davantage ou avoir plus d’informations, vous pouvez contacter l’association par mail : </a:t>
            </a:r>
            <a:r>
              <a:rPr lang="fr-FR" sz="1100" dirty="0">
                <a:effectLst/>
                <a:latin typeface="Montserrat" panose="00000500000000000000" pitchFamily="2" charset="0"/>
                <a:hlinkClick r:id="rId7"/>
              </a:rPr>
              <a:t>apewaltag@gmail.com</a:t>
            </a:r>
            <a:endParaRPr lang="fr-FR" sz="1100" dirty="0">
              <a:effectLst/>
              <a:latin typeface="Montserrat" panose="00000500000000000000" pitchFamily="2" charset="0"/>
            </a:endParaRPr>
          </a:p>
          <a:p>
            <a:pPr algn="just"/>
            <a:r>
              <a:rPr lang="fr-FR" sz="1100" dirty="0">
                <a:effectLst/>
                <a:latin typeface="Montserrat" panose="00000500000000000000" pitchFamily="2" charset="0"/>
              </a:rPr>
              <a:t>Bravo à tous et à l’année prochaine pour, nous l’espérons, la deuxième édition!</a:t>
            </a:r>
            <a:r>
              <a:rPr lang="fr-FR" dirty="0">
                <a:effectLst/>
              </a:rPr>
              <a:t> </a:t>
            </a:r>
          </a:p>
        </p:txBody>
      </p:sp>
      <p:pic>
        <p:nvPicPr>
          <p:cNvPr id="1028" name="Picture 4" descr="Kermesse de l'école | Mairie de Cantoin en Aveyron">
            <a:extLst>
              <a:ext uri="{FF2B5EF4-FFF2-40B4-BE49-F238E27FC236}">
                <a16:creationId xmlns:a16="http://schemas.microsoft.com/office/drawing/2014/main" id="{09AD271E-00E5-E9EA-6344-A408796489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20535" y="7291190"/>
            <a:ext cx="2386741" cy="179107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A3A12060-CE0D-2870-C318-A615F7B96AD7}"/>
              </a:ext>
            </a:extLst>
          </p:cNvPr>
          <p:cNvSpPr txBox="1"/>
          <p:nvPr/>
        </p:nvSpPr>
        <p:spPr>
          <a:xfrm>
            <a:off x="103554" y="7353173"/>
            <a:ext cx="4814018" cy="1615827"/>
          </a:xfrm>
          <a:prstGeom prst="rect">
            <a:avLst/>
          </a:prstGeom>
          <a:noFill/>
        </p:spPr>
        <p:txBody>
          <a:bodyPr wrap="square" rtlCol="0">
            <a:spAutoFit/>
          </a:bodyPr>
          <a:lstStyle/>
          <a:p>
            <a:pPr algn="just"/>
            <a:r>
              <a:rPr lang="fr-FR" sz="1100" dirty="0">
                <a:effectLst/>
                <a:latin typeface="Montserrat" panose="00000500000000000000" pitchFamily="2" charset="0"/>
              </a:rPr>
              <a:t>Toute l’équipe de l’APE </a:t>
            </a:r>
            <a:r>
              <a:rPr lang="fr-FR" sz="1100" dirty="0" err="1">
                <a:effectLst/>
                <a:latin typeface="Montserrat" panose="00000500000000000000" pitchFamily="2" charset="0"/>
              </a:rPr>
              <a:t>WalTag</a:t>
            </a:r>
            <a:r>
              <a:rPr lang="fr-FR" sz="1100" dirty="0">
                <a:effectLst/>
                <a:latin typeface="Montserrat" panose="00000500000000000000" pitchFamily="2" charset="0"/>
              </a:rPr>
              <a:t> a relevé avec succès le défi de l’organisation de la première kermesse des écoliers du RPI !</a:t>
            </a:r>
          </a:p>
          <a:p>
            <a:pPr algn="just"/>
            <a:endParaRPr lang="fr-FR" sz="1100" dirty="0">
              <a:effectLst/>
              <a:latin typeface="Montserrat" panose="00000500000000000000" pitchFamily="2" charset="0"/>
            </a:endParaRPr>
          </a:p>
          <a:p>
            <a:pPr algn="just"/>
            <a:r>
              <a:rPr lang="fr-FR" sz="1100" dirty="0">
                <a:effectLst/>
                <a:latin typeface="Montserrat" panose="00000500000000000000" pitchFamily="2" charset="0"/>
              </a:rPr>
              <a:t>Après un magnifique spectacle des enfants préparé avec soin par les enseignants, dont nous saluons la participation et l’engagement, place à l’amusement! </a:t>
            </a:r>
          </a:p>
          <a:p>
            <a:pPr algn="just"/>
            <a:r>
              <a:rPr lang="fr-FR" sz="1100" dirty="0">
                <a:latin typeface="Montserrat" panose="00000500000000000000" pitchFamily="2" charset="0"/>
              </a:rPr>
              <a:t>Ce sont </a:t>
            </a:r>
            <a:r>
              <a:rPr lang="fr-FR" sz="1100" dirty="0">
                <a:effectLst/>
                <a:latin typeface="Montserrat" panose="00000500000000000000" pitchFamily="2" charset="0"/>
              </a:rPr>
              <a:t>150 enfants qui ont pu profiter des stands de jeux, et 400 repas, des litres de boissons, une montagne de gâteaux et 250 barbes à papa qui ont été servis !</a:t>
            </a:r>
          </a:p>
        </p:txBody>
      </p:sp>
    </p:spTree>
    <p:extLst>
      <p:ext uri="{BB962C8B-B14F-4D97-AF65-F5344CB8AC3E}">
        <p14:creationId xmlns:p14="http://schemas.microsoft.com/office/powerpoint/2010/main" val="733721715"/>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10927</TotalTime>
  <Words>1645</Words>
  <Application>Microsoft Office PowerPoint</Application>
  <PresentationFormat>Personnalisé</PresentationFormat>
  <Paragraphs>123</Paragraphs>
  <Slides>6</Slides>
  <Notes>0</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6</vt:i4>
      </vt:variant>
    </vt:vector>
  </HeadingPairs>
  <TitlesOfParts>
    <vt:vector size="16" baseType="lpstr">
      <vt:lpstr>Arial</vt:lpstr>
      <vt:lpstr>Calibri</vt:lpstr>
      <vt:lpstr>Calibri Light</vt:lpstr>
      <vt:lpstr>Fairwater Script Light</vt:lpstr>
      <vt:lpstr>Leelawadee UI</vt:lpstr>
      <vt:lpstr>Montserrat</vt:lpstr>
      <vt:lpstr>Montserrat Black</vt:lpstr>
      <vt:lpstr>Montserrat ExtraBold</vt:lpstr>
      <vt:lpstr>Montserrat Light</vt:lpstr>
      <vt:lpstr>Thème Office</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dc:title>
  <dc:creator>GLC GLC</dc:creator>
  <cp:lastModifiedBy>Mairie Tagolsheim</cp:lastModifiedBy>
  <cp:revision>358</cp:revision>
  <cp:lastPrinted>2024-07-11T07:59:39Z</cp:lastPrinted>
  <dcterms:created xsi:type="dcterms:W3CDTF">2023-02-10T11:01:04Z</dcterms:created>
  <dcterms:modified xsi:type="dcterms:W3CDTF">2024-07-11T08:10:24Z</dcterms:modified>
</cp:coreProperties>
</file>